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42" r:id="rId53"/>
    <p:sldId id="308" r:id="rId54"/>
    <p:sldId id="309" r:id="rId55"/>
    <p:sldId id="310" r:id="rId56"/>
    <p:sldId id="311" r:id="rId57"/>
    <p:sldId id="344" r:id="rId58"/>
    <p:sldId id="345" r:id="rId59"/>
    <p:sldId id="346" r:id="rId60"/>
    <p:sldId id="347" r:id="rId61"/>
    <p:sldId id="348" r:id="rId62"/>
    <p:sldId id="353" r:id="rId63"/>
    <p:sldId id="352" r:id="rId64"/>
    <p:sldId id="356" r:id="rId65"/>
    <p:sldId id="360" r:id="rId66"/>
    <p:sldId id="361" r:id="rId67"/>
    <p:sldId id="359" r:id="rId68"/>
    <p:sldId id="358" r:id="rId69"/>
    <p:sldId id="357" r:id="rId70"/>
    <p:sldId id="355" r:id="rId71"/>
    <p:sldId id="350" r:id="rId72"/>
    <p:sldId id="340"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69" d="100"/>
          <a:sy n="69" d="100"/>
        </p:scale>
        <p:origin x="141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F125B0-7105-413F-84F6-1FBD76BAE054}" type="datetimeFigureOut">
              <a:rPr lang="en-US" smtClean="0"/>
              <a:t>11/23/2024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522552-4E49-4ECE-A456-48366F452BEB}" type="slidenum">
              <a:rPr lang="en-US" smtClean="0"/>
              <a:t>‹#›</a:t>
            </a:fld>
            <a:endParaRPr lang="en-US"/>
          </a:p>
        </p:txBody>
      </p:sp>
    </p:spTree>
    <p:extLst>
      <p:ext uri="{BB962C8B-B14F-4D97-AF65-F5344CB8AC3E}">
        <p14:creationId xmlns:p14="http://schemas.microsoft.com/office/powerpoint/2010/main" val="1867823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522552-4E49-4ECE-A456-48366F452BEB}" type="slidenum">
              <a:rPr lang="en-US" smtClean="0"/>
              <a:t>4</a:t>
            </a:fld>
            <a:endParaRPr lang="en-US"/>
          </a:p>
        </p:txBody>
      </p:sp>
    </p:spTree>
    <p:extLst>
      <p:ext uri="{BB962C8B-B14F-4D97-AF65-F5344CB8AC3E}">
        <p14:creationId xmlns:p14="http://schemas.microsoft.com/office/powerpoint/2010/main" val="4051170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522552-4E49-4ECE-A456-48366F452BEB}" type="slidenum">
              <a:rPr lang="en-US" smtClean="0"/>
              <a:t>8</a:t>
            </a:fld>
            <a:endParaRPr lang="en-US"/>
          </a:p>
        </p:txBody>
      </p:sp>
    </p:spTree>
    <p:extLst>
      <p:ext uri="{BB962C8B-B14F-4D97-AF65-F5344CB8AC3E}">
        <p14:creationId xmlns:p14="http://schemas.microsoft.com/office/powerpoint/2010/main" val="60441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522552-4E49-4ECE-A456-48366F452BEB}" type="slidenum">
              <a:rPr lang="en-US" smtClean="0"/>
              <a:t>13</a:t>
            </a:fld>
            <a:endParaRPr lang="en-US"/>
          </a:p>
        </p:txBody>
      </p:sp>
    </p:spTree>
    <p:extLst>
      <p:ext uri="{BB962C8B-B14F-4D97-AF65-F5344CB8AC3E}">
        <p14:creationId xmlns:p14="http://schemas.microsoft.com/office/powerpoint/2010/main" val="3361871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9646F7-C5BA-48A3-8DBA-FF791FD2F39B}" type="datetimeFigureOut">
              <a:rPr lang="en-US" smtClean="0"/>
              <a:t>11/23/2024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2668566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9646F7-C5BA-48A3-8DBA-FF791FD2F39B}" type="datetimeFigureOut">
              <a:rPr lang="en-US" smtClean="0"/>
              <a:t>11/23/2024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1910462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9646F7-C5BA-48A3-8DBA-FF791FD2F39B}" type="datetimeFigureOut">
              <a:rPr lang="en-US" smtClean="0"/>
              <a:t>11/23/2024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60023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9646F7-C5BA-48A3-8DBA-FF791FD2F39B}" type="datetimeFigureOut">
              <a:rPr lang="en-US" smtClean="0"/>
              <a:t>11/23/2024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2257069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9646F7-C5BA-48A3-8DBA-FF791FD2F39B}" type="datetimeFigureOut">
              <a:rPr lang="en-US" smtClean="0"/>
              <a:t>11/23/2024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3897042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9646F7-C5BA-48A3-8DBA-FF791FD2F39B}" type="datetimeFigureOut">
              <a:rPr lang="en-US" smtClean="0"/>
              <a:t>11/23/2024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3197101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9646F7-C5BA-48A3-8DBA-FF791FD2F39B}" type="datetimeFigureOut">
              <a:rPr lang="en-US" smtClean="0"/>
              <a:t>11/23/2024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1364411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9646F7-C5BA-48A3-8DBA-FF791FD2F39B}" type="datetimeFigureOut">
              <a:rPr lang="en-US" smtClean="0"/>
              <a:t>11/23/2024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1140552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9646F7-C5BA-48A3-8DBA-FF791FD2F39B}" type="datetimeFigureOut">
              <a:rPr lang="en-US" smtClean="0"/>
              <a:t>11/23/2024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23338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646F7-C5BA-48A3-8DBA-FF791FD2F39B}" type="datetimeFigureOut">
              <a:rPr lang="en-US" smtClean="0"/>
              <a:t>11/23/2024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1517808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9646F7-C5BA-48A3-8DBA-FF791FD2F39B}" type="datetimeFigureOut">
              <a:rPr lang="en-US" smtClean="0"/>
              <a:t>11/23/2024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4A706-48C5-4512-8626-5665711367A8}" type="slidenum">
              <a:rPr lang="en-US" smtClean="0"/>
              <a:t>‹#›</a:t>
            </a:fld>
            <a:endParaRPr lang="en-US"/>
          </a:p>
        </p:txBody>
      </p:sp>
    </p:spTree>
    <p:extLst>
      <p:ext uri="{BB962C8B-B14F-4D97-AF65-F5344CB8AC3E}">
        <p14:creationId xmlns:p14="http://schemas.microsoft.com/office/powerpoint/2010/main" val="497192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9646F7-C5BA-48A3-8DBA-FF791FD2F39B}" type="datetimeFigureOut">
              <a:rPr lang="en-US" smtClean="0"/>
              <a:t>11/23/2024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74A706-48C5-4512-8626-5665711367A8}" type="slidenum">
              <a:rPr lang="en-US" smtClean="0"/>
              <a:t>‹#›</a:t>
            </a:fld>
            <a:endParaRPr lang="en-US"/>
          </a:p>
        </p:txBody>
      </p:sp>
    </p:spTree>
    <p:extLst>
      <p:ext uri="{BB962C8B-B14F-4D97-AF65-F5344CB8AC3E}">
        <p14:creationId xmlns:p14="http://schemas.microsoft.com/office/powerpoint/2010/main" val="1343557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HR &amp; LEGAL</a:t>
            </a:r>
            <a:endParaRPr lang="en-US" dirty="0"/>
          </a:p>
        </p:txBody>
      </p:sp>
      <p:sp>
        <p:nvSpPr>
          <p:cNvPr id="5" name="Content Placeholder 4"/>
          <p:cNvSpPr>
            <a:spLocks noGrp="1"/>
          </p:cNvSpPr>
          <p:nvPr>
            <p:ph idx="1"/>
          </p:nvPr>
        </p:nvSpPr>
        <p:spPr/>
        <p:txBody>
          <a:bodyPr/>
          <a:lstStyle/>
          <a:p>
            <a:endParaRPr lang="en-US" dirty="0"/>
          </a:p>
        </p:txBody>
      </p:sp>
      <p:sp>
        <p:nvSpPr>
          <p:cNvPr id="4" name="Title 1"/>
          <p:cNvSpPr txBox="1">
            <a:spLocks/>
          </p:cNvSpPr>
          <p:nvPr/>
        </p:nvSpPr>
        <p:spPr>
          <a:xfrm>
            <a:off x="838200" y="4168775"/>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QUESTION &amp; ANSWER SESSION</a:t>
            </a:r>
            <a:endParaRPr lang="en-US" dirty="0"/>
          </a:p>
        </p:txBody>
      </p:sp>
    </p:spTree>
    <p:extLst>
      <p:ext uri="{BB962C8B-B14F-4D97-AF65-F5344CB8AC3E}">
        <p14:creationId xmlns:p14="http://schemas.microsoft.com/office/powerpoint/2010/main" val="63883972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Q9 – Acceptance of gifts from relatives, personal friends and others not to exceed  </a:t>
            </a:r>
            <a:r>
              <a:rPr lang="en-US" dirty="0" err="1" smtClean="0"/>
              <a:t>Rs</a:t>
            </a:r>
            <a:r>
              <a:rPr lang="en-US" dirty="0" smtClean="0"/>
              <a:t>. ______ in any year as per CDA Rules</a:t>
            </a:r>
            <a:br>
              <a:rPr lang="en-US" dirty="0" smtClean="0"/>
            </a:br>
            <a:r>
              <a:rPr lang="en-US" dirty="0" smtClean="0"/>
              <a:t>1.  7000, 5000, 3000 respectively</a:t>
            </a:r>
            <a:br>
              <a:rPr lang="en-US" dirty="0" smtClean="0"/>
            </a:br>
            <a:r>
              <a:rPr lang="en-US" dirty="0" smtClean="0"/>
              <a:t>2.  10000, 7000, 5000 respectively</a:t>
            </a:r>
            <a:br>
              <a:rPr lang="en-US" dirty="0" smtClean="0"/>
            </a:br>
            <a:r>
              <a:rPr lang="en-US" dirty="0" smtClean="0"/>
              <a:t>3.  9000, 7000, 5000 respectively</a:t>
            </a:r>
            <a:br>
              <a:rPr lang="en-US" dirty="0" smtClean="0"/>
            </a:br>
            <a:r>
              <a:rPr lang="en-US" dirty="0" smtClean="0"/>
              <a:t>4.  10000, 5000, 3000 respectively</a:t>
            </a:r>
            <a:endParaRPr lang="en-US" dirty="0"/>
          </a:p>
        </p:txBody>
      </p:sp>
      <p:sp>
        <p:nvSpPr>
          <p:cNvPr id="3" name="Content Placeholder 2"/>
          <p:cNvSpPr>
            <a:spLocks noGrp="1"/>
          </p:cNvSpPr>
          <p:nvPr>
            <p:ph idx="1"/>
          </p:nvPr>
        </p:nvSpPr>
        <p:spPr>
          <a:xfrm>
            <a:off x="457200" y="5181600"/>
            <a:ext cx="8229600" cy="944563"/>
          </a:xfrm>
        </p:spPr>
        <p:txBody>
          <a:bodyPr/>
          <a:lstStyle/>
          <a:p>
            <a:r>
              <a:rPr lang="en-US" dirty="0" err="1" smtClean="0"/>
              <a:t>Ans</a:t>
            </a:r>
            <a:r>
              <a:rPr lang="en-US" dirty="0" smtClean="0"/>
              <a:t> – 10000, 7000, 5000 respectively</a:t>
            </a:r>
            <a:endParaRPr lang="en-US" dirty="0"/>
          </a:p>
        </p:txBody>
      </p:sp>
    </p:spTree>
    <p:extLst>
      <p:ext uri="{BB962C8B-B14F-4D97-AF65-F5344CB8AC3E}">
        <p14:creationId xmlns:p14="http://schemas.microsoft.com/office/powerpoint/2010/main" val="53507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Q10 – Speculation of stocks / shares is mentioned under Rule ___ of CDA Rules</a:t>
            </a:r>
            <a:br>
              <a:rPr lang="en-US" dirty="0" smtClean="0"/>
            </a:br>
            <a:r>
              <a:rPr lang="en-US" dirty="0" smtClean="0"/>
              <a:t>1.  </a:t>
            </a:r>
            <a:r>
              <a:rPr lang="en-US" dirty="0"/>
              <a:t>4</a:t>
            </a:r>
            <a:r>
              <a:rPr lang="en-US" dirty="0" smtClean="0"/>
              <a:t/>
            </a:r>
            <a:br>
              <a:rPr lang="en-US" dirty="0" smtClean="0"/>
            </a:br>
            <a:r>
              <a:rPr lang="en-US" dirty="0" smtClean="0"/>
              <a:t>2.  14</a:t>
            </a:r>
            <a:br>
              <a:rPr lang="en-US" dirty="0" smtClean="0"/>
            </a:br>
            <a:r>
              <a:rPr lang="en-US" dirty="0" smtClean="0"/>
              <a:t>3.  15</a:t>
            </a:r>
            <a:br>
              <a:rPr lang="en-US" dirty="0" smtClean="0"/>
            </a:br>
            <a:r>
              <a:rPr lang="en-US" dirty="0" smtClean="0"/>
              <a:t>4.  16</a:t>
            </a:r>
            <a:endParaRPr lang="en-US" dirty="0"/>
          </a:p>
        </p:txBody>
      </p:sp>
      <p:sp>
        <p:nvSpPr>
          <p:cNvPr id="3" name="Content Placeholder 2"/>
          <p:cNvSpPr>
            <a:spLocks noGrp="1"/>
          </p:cNvSpPr>
          <p:nvPr>
            <p:ph idx="1"/>
          </p:nvPr>
        </p:nvSpPr>
        <p:spPr>
          <a:xfrm>
            <a:off x="457200" y="5181600"/>
            <a:ext cx="8229600" cy="944563"/>
          </a:xfrm>
        </p:spPr>
        <p:txBody>
          <a:bodyPr/>
          <a:lstStyle/>
          <a:p>
            <a:r>
              <a:rPr lang="en-US" dirty="0" err="1" smtClean="0"/>
              <a:t>Ans</a:t>
            </a:r>
            <a:r>
              <a:rPr lang="en-US" dirty="0" smtClean="0"/>
              <a:t> – 15</a:t>
            </a:r>
            <a:endParaRPr lang="en-US" dirty="0"/>
          </a:p>
        </p:txBody>
      </p:sp>
    </p:spTree>
    <p:extLst>
      <p:ext uri="{BB962C8B-B14F-4D97-AF65-F5344CB8AC3E}">
        <p14:creationId xmlns:p14="http://schemas.microsoft.com/office/powerpoint/2010/main" val="2775429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25962"/>
          </a:xfrm>
        </p:spPr>
        <p:txBody>
          <a:bodyPr/>
          <a:lstStyle/>
          <a:p>
            <a:pPr algn="l"/>
            <a:r>
              <a:rPr lang="en-US" dirty="0" smtClean="0"/>
              <a:t>Q11 – Rule 14 deals with</a:t>
            </a:r>
            <a:br>
              <a:rPr lang="en-US" dirty="0" smtClean="0"/>
            </a:br>
            <a:r>
              <a:rPr lang="en-US" dirty="0" smtClean="0"/>
              <a:t>1.  Private Trading</a:t>
            </a:r>
            <a:br>
              <a:rPr lang="en-US" dirty="0" smtClean="0"/>
            </a:br>
            <a:r>
              <a:rPr lang="en-US" dirty="0" smtClean="0"/>
              <a:t>2.  Speculation of Stocks / shares</a:t>
            </a:r>
            <a:br>
              <a:rPr lang="en-US" dirty="0" smtClean="0"/>
            </a:br>
            <a:r>
              <a:rPr lang="en-US" dirty="0" smtClean="0"/>
              <a:t>3.  Acceptance of gifts</a:t>
            </a:r>
            <a:br>
              <a:rPr lang="en-US" dirty="0" smtClean="0"/>
            </a:br>
            <a:r>
              <a:rPr lang="en-US" dirty="0" smtClean="0"/>
              <a:t>4.  Connection with press and radio</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Private Trading</a:t>
            </a:r>
            <a:endParaRPr lang="en-US" dirty="0"/>
          </a:p>
        </p:txBody>
      </p:sp>
    </p:spTree>
    <p:extLst>
      <p:ext uri="{BB962C8B-B14F-4D97-AF65-F5344CB8AC3E}">
        <p14:creationId xmlns:p14="http://schemas.microsoft.com/office/powerpoint/2010/main" val="3853151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lstStyle/>
          <a:p>
            <a:pPr algn="l"/>
            <a:r>
              <a:rPr lang="en-US" dirty="0" smtClean="0"/>
              <a:t>Q12 – Submission of property returns deals under Rule</a:t>
            </a:r>
            <a:br>
              <a:rPr lang="en-US" dirty="0" smtClean="0"/>
            </a:br>
            <a:r>
              <a:rPr lang="en-US" dirty="0" smtClean="0"/>
              <a:t>1.  16A</a:t>
            </a:r>
            <a:br>
              <a:rPr lang="en-US" dirty="0" smtClean="0"/>
            </a:br>
            <a:r>
              <a:rPr lang="en-US" dirty="0" smtClean="0"/>
              <a:t>2.  16B</a:t>
            </a:r>
            <a:br>
              <a:rPr lang="en-US" dirty="0" smtClean="0"/>
            </a:br>
            <a:r>
              <a:rPr lang="en-US" dirty="0" smtClean="0"/>
              <a:t>3.  16C</a:t>
            </a:r>
            <a:br>
              <a:rPr lang="en-US" dirty="0" smtClean="0"/>
            </a:br>
            <a:r>
              <a:rPr lang="en-US" dirty="0" smtClean="0"/>
              <a:t>4.  16D</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16A</a:t>
            </a:r>
            <a:endParaRPr lang="en-US" dirty="0"/>
          </a:p>
        </p:txBody>
      </p:sp>
    </p:spTree>
    <p:extLst>
      <p:ext uri="{BB962C8B-B14F-4D97-AF65-F5344CB8AC3E}">
        <p14:creationId xmlns:p14="http://schemas.microsoft.com/office/powerpoint/2010/main" val="83067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txBody>
          <a:bodyPr>
            <a:normAutofit/>
          </a:bodyPr>
          <a:lstStyle/>
          <a:p>
            <a:pPr algn="l"/>
            <a:r>
              <a:rPr lang="en-US" dirty="0" smtClean="0"/>
              <a:t>Q13 – Rule 20 under CDA Rules deals with</a:t>
            </a:r>
            <a:br>
              <a:rPr lang="en-US" dirty="0" smtClean="0"/>
            </a:br>
            <a:r>
              <a:rPr lang="en-US" dirty="0" smtClean="0"/>
              <a:t>1.  Absence from duty</a:t>
            </a:r>
            <a:br>
              <a:rPr lang="en-US" dirty="0" smtClean="0"/>
            </a:br>
            <a:r>
              <a:rPr lang="en-US" dirty="0" smtClean="0"/>
              <a:t>2.  Subsistence Allowance</a:t>
            </a:r>
            <a:br>
              <a:rPr lang="en-US" dirty="0" smtClean="0"/>
            </a:br>
            <a:r>
              <a:rPr lang="en-US" dirty="0" smtClean="0"/>
              <a:t>3.  Suspension</a:t>
            </a:r>
            <a:br>
              <a:rPr lang="en-US" dirty="0" smtClean="0"/>
            </a:br>
            <a:r>
              <a:rPr lang="en-US" dirty="0" smtClean="0"/>
              <a:t>4.  Penalty</a:t>
            </a:r>
            <a:endParaRPr lang="en-US" dirty="0"/>
          </a:p>
        </p:txBody>
      </p:sp>
      <p:sp>
        <p:nvSpPr>
          <p:cNvPr id="3" name="Content Placeholder 2"/>
          <p:cNvSpPr>
            <a:spLocks noGrp="1"/>
          </p:cNvSpPr>
          <p:nvPr>
            <p:ph idx="1"/>
          </p:nvPr>
        </p:nvSpPr>
        <p:spPr>
          <a:xfrm>
            <a:off x="457200" y="5562600"/>
            <a:ext cx="8229600" cy="990600"/>
          </a:xfrm>
        </p:spPr>
        <p:txBody>
          <a:bodyPr>
            <a:normAutofit/>
          </a:bodyPr>
          <a:lstStyle/>
          <a:p>
            <a:r>
              <a:rPr lang="en-US" dirty="0" err="1" smtClean="0"/>
              <a:t>Ans</a:t>
            </a:r>
            <a:r>
              <a:rPr lang="en-US" dirty="0" smtClean="0"/>
              <a:t> - Suspension</a:t>
            </a:r>
            <a:endParaRPr lang="en-US" dirty="0"/>
          </a:p>
        </p:txBody>
      </p:sp>
    </p:spTree>
    <p:extLst>
      <p:ext uri="{BB962C8B-B14F-4D97-AF65-F5344CB8AC3E}">
        <p14:creationId xmlns:p14="http://schemas.microsoft.com/office/powerpoint/2010/main" val="413911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Q14 – Deemed suspension means</a:t>
            </a:r>
            <a:br>
              <a:rPr lang="en-US" dirty="0" smtClean="0"/>
            </a:br>
            <a:r>
              <a:rPr lang="en-US" dirty="0" smtClean="0"/>
              <a:t>1.  Disciplinary proceedings against employee is contemplated</a:t>
            </a:r>
            <a:br>
              <a:rPr lang="en-US" dirty="0" smtClean="0"/>
            </a:br>
            <a:r>
              <a:rPr lang="en-US" dirty="0" smtClean="0"/>
              <a:t>2.  Criminal proceedings pending</a:t>
            </a:r>
            <a:br>
              <a:rPr lang="en-US" dirty="0" smtClean="0"/>
            </a:br>
            <a:r>
              <a:rPr lang="en-US" dirty="0" smtClean="0"/>
              <a:t>3.  Under judicial custody exceeding 24 hours</a:t>
            </a:r>
            <a:br>
              <a:rPr lang="en-US" dirty="0" smtClean="0"/>
            </a:br>
            <a:r>
              <a:rPr lang="en-US" dirty="0" smtClean="0"/>
              <a:t>4.  Under judicial custody exceeding 48 hours</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Under judicial custody beyond 48 hours</a:t>
            </a:r>
            <a:endParaRPr lang="en-US" dirty="0"/>
          </a:p>
        </p:txBody>
      </p:sp>
    </p:spTree>
    <p:extLst>
      <p:ext uri="{BB962C8B-B14F-4D97-AF65-F5344CB8AC3E}">
        <p14:creationId xmlns:p14="http://schemas.microsoft.com/office/powerpoint/2010/main" val="3955820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lstStyle/>
          <a:p>
            <a:pPr algn="l"/>
            <a:r>
              <a:rPr lang="en-US" dirty="0" smtClean="0"/>
              <a:t>Q15 – During suspension   _____ allowance is payable</a:t>
            </a:r>
            <a:br>
              <a:rPr lang="en-US" dirty="0" smtClean="0"/>
            </a:br>
            <a:r>
              <a:rPr lang="en-US" dirty="0" smtClean="0"/>
              <a:t>1.  Substance</a:t>
            </a:r>
            <a:br>
              <a:rPr lang="en-US" dirty="0" smtClean="0"/>
            </a:br>
            <a:r>
              <a:rPr lang="en-US" dirty="0" smtClean="0"/>
              <a:t>2.  Subsistence</a:t>
            </a:r>
            <a:br>
              <a:rPr lang="en-US" dirty="0" smtClean="0"/>
            </a:br>
            <a:r>
              <a:rPr lang="en-US" dirty="0" smtClean="0"/>
              <a:t>3.  Support</a:t>
            </a:r>
            <a:br>
              <a:rPr lang="en-US" dirty="0" smtClean="0"/>
            </a:br>
            <a:r>
              <a:rPr lang="en-US" dirty="0" smtClean="0"/>
              <a:t>4.  Suspension</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Subsistence</a:t>
            </a:r>
            <a:endParaRPr lang="en-US" dirty="0"/>
          </a:p>
        </p:txBody>
      </p:sp>
    </p:spTree>
    <p:extLst>
      <p:ext uri="{BB962C8B-B14F-4D97-AF65-F5344CB8AC3E}">
        <p14:creationId xmlns:p14="http://schemas.microsoft.com/office/powerpoint/2010/main" val="385693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fontScale="90000"/>
          </a:bodyPr>
          <a:lstStyle/>
          <a:p>
            <a:pPr algn="l"/>
            <a:r>
              <a:rPr lang="en-US" dirty="0" smtClean="0"/>
              <a:t>Q16 – Review of suspension should be carried out once in ____ months</a:t>
            </a:r>
            <a:br>
              <a:rPr lang="en-US" dirty="0" smtClean="0"/>
            </a:br>
            <a:r>
              <a:rPr lang="en-US" dirty="0" smtClean="0"/>
              <a:t>1.  3</a:t>
            </a:r>
            <a:br>
              <a:rPr lang="en-US" dirty="0" smtClean="0"/>
            </a:br>
            <a:r>
              <a:rPr lang="en-US" dirty="0" smtClean="0"/>
              <a:t>2.  4</a:t>
            </a:r>
            <a:br>
              <a:rPr lang="en-US" dirty="0" smtClean="0"/>
            </a:br>
            <a:r>
              <a:rPr lang="en-US" dirty="0" smtClean="0"/>
              <a:t>3.  5</a:t>
            </a:r>
            <a:br>
              <a:rPr lang="en-US" dirty="0" smtClean="0"/>
            </a:br>
            <a:r>
              <a:rPr lang="en-US" dirty="0" smtClean="0"/>
              <a:t>4.  6</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- 3</a:t>
            </a:r>
            <a:endParaRPr lang="en-US" dirty="0"/>
          </a:p>
        </p:txBody>
      </p:sp>
    </p:spTree>
    <p:extLst>
      <p:ext uri="{BB962C8B-B14F-4D97-AF65-F5344CB8AC3E}">
        <p14:creationId xmlns:p14="http://schemas.microsoft.com/office/powerpoint/2010/main" val="1971955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Autofit/>
          </a:bodyPr>
          <a:lstStyle/>
          <a:p>
            <a:pPr algn="l"/>
            <a:r>
              <a:rPr lang="en-US" sz="3600" dirty="0" smtClean="0"/>
              <a:t>Q17 – An employee is under suspension.  Whether the employee is eligible for revision in basic pay and subsistence allowance on wage revision</a:t>
            </a:r>
            <a:br>
              <a:rPr lang="en-US" sz="3600" dirty="0" smtClean="0"/>
            </a:br>
            <a:r>
              <a:rPr lang="en-US" sz="3600" dirty="0" smtClean="0"/>
              <a:t>1.  Only revision in basic pay</a:t>
            </a:r>
            <a:br>
              <a:rPr lang="en-US" sz="3600" dirty="0" smtClean="0"/>
            </a:br>
            <a:r>
              <a:rPr lang="en-US" sz="3600" dirty="0" smtClean="0"/>
              <a:t>2.  Only revision in subsistence allowance</a:t>
            </a:r>
            <a:br>
              <a:rPr lang="en-US" sz="3600" dirty="0" smtClean="0"/>
            </a:br>
            <a:r>
              <a:rPr lang="en-US" sz="3600" dirty="0" smtClean="0"/>
              <a:t>3.  Revision in both subsistence allowance and basic pay allowed</a:t>
            </a:r>
            <a:br>
              <a:rPr lang="en-US" sz="3600" dirty="0" smtClean="0"/>
            </a:br>
            <a:r>
              <a:rPr lang="en-US" sz="3600" dirty="0" smtClean="0"/>
              <a:t>4.  No revision</a:t>
            </a:r>
            <a:endParaRPr lang="en-US" sz="3600" dirty="0"/>
          </a:p>
        </p:txBody>
      </p:sp>
      <p:sp>
        <p:nvSpPr>
          <p:cNvPr id="3" name="Content Placeholder 2"/>
          <p:cNvSpPr>
            <a:spLocks noGrp="1"/>
          </p:cNvSpPr>
          <p:nvPr>
            <p:ph idx="1"/>
          </p:nvPr>
        </p:nvSpPr>
        <p:spPr>
          <a:xfrm>
            <a:off x="457200" y="5334000"/>
            <a:ext cx="8229600" cy="792163"/>
          </a:xfrm>
        </p:spPr>
        <p:txBody>
          <a:bodyPr>
            <a:normAutofit fontScale="85000" lnSpcReduction="20000"/>
          </a:bodyPr>
          <a:lstStyle/>
          <a:p>
            <a:r>
              <a:rPr lang="en-US" dirty="0" err="1" smtClean="0"/>
              <a:t>Ans</a:t>
            </a:r>
            <a:r>
              <a:rPr lang="en-US" dirty="0" smtClean="0"/>
              <a:t> – Revision in both subsistence allowance and basic pay is allowed</a:t>
            </a:r>
            <a:endParaRPr lang="en-US" dirty="0"/>
          </a:p>
        </p:txBody>
      </p:sp>
    </p:spTree>
    <p:extLst>
      <p:ext uri="{BB962C8B-B14F-4D97-AF65-F5344CB8AC3E}">
        <p14:creationId xmlns:p14="http://schemas.microsoft.com/office/powerpoint/2010/main" val="4035128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449762"/>
          </a:xfrm>
        </p:spPr>
        <p:txBody>
          <a:bodyPr>
            <a:normAutofit fontScale="90000"/>
          </a:bodyPr>
          <a:lstStyle/>
          <a:p>
            <a:pPr algn="l"/>
            <a:r>
              <a:rPr lang="en-US" dirty="0" smtClean="0"/>
              <a:t>Q18 – During judicial custody, ___ % of gross salary is payable as subsistence allowance to employees </a:t>
            </a:r>
            <a:br>
              <a:rPr lang="en-US" dirty="0" smtClean="0"/>
            </a:br>
            <a:r>
              <a:rPr lang="en-US" dirty="0" smtClean="0"/>
              <a:t>1.  50</a:t>
            </a:r>
            <a:br>
              <a:rPr lang="en-US" dirty="0" smtClean="0"/>
            </a:br>
            <a:r>
              <a:rPr lang="en-US" dirty="0" smtClean="0"/>
              <a:t>2.  75</a:t>
            </a:r>
            <a:br>
              <a:rPr lang="en-US" dirty="0" smtClean="0"/>
            </a:br>
            <a:r>
              <a:rPr lang="en-US" dirty="0" smtClean="0"/>
              <a:t>3.  NIL</a:t>
            </a:r>
            <a:br>
              <a:rPr lang="en-US" dirty="0" smtClean="0"/>
            </a:br>
            <a:r>
              <a:rPr lang="en-US" dirty="0" smtClean="0"/>
              <a:t>4.  25</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NIL</a:t>
            </a:r>
            <a:endParaRPr lang="en-US" dirty="0"/>
          </a:p>
        </p:txBody>
      </p:sp>
    </p:spTree>
    <p:extLst>
      <p:ext uri="{BB962C8B-B14F-4D97-AF65-F5344CB8AC3E}">
        <p14:creationId xmlns:p14="http://schemas.microsoft.com/office/powerpoint/2010/main" val="509842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3382962"/>
          </a:xfrm>
        </p:spPr>
        <p:txBody>
          <a:bodyPr>
            <a:normAutofit fontScale="90000"/>
          </a:bodyPr>
          <a:lstStyle/>
          <a:p>
            <a:pPr algn="l"/>
            <a:r>
              <a:rPr lang="en-US" dirty="0" smtClean="0"/>
              <a:t>Q1 – What does CDA stands  for</a:t>
            </a:r>
            <a:br>
              <a:rPr lang="en-US" dirty="0" smtClean="0"/>
            </a:br>
            <a:r>
              <a:rPr lang="en-US" dirty="0" smtClean="0"/>
              <a:t>1.  Communicate, Dilute, Act</a:t>
            </a:r>
            <a:br>
              <a:rPr lang="en-US" dirty="0" smtClean="0"/>
            </a:br>
            <a:r>
              <a:rPr lang="en-US" dirty="0" smtClean="0"/>
              <a:t>2.  Conduct, Disciplinary, Appeal</a:t>
            </a:r>
            <a:br>
              <a:rPr lang="en-US" dirty="0" smtClean="0"/>
            </a:br>
            <a:r>
              <a:rPr lang="en-US" dirty="0" smtClean="0"/>
              <a:t>3.  Correct, Discipline, Appear</a:t>
            </a:r>
            <a:br>
              <a:rPr lang="en-US" dirty="0" smtClean="0"/>
            </a:br>
            <a:r>
              <a:rPr lang="en-US" dirty="0" smtClean="0"/>
              <a:t>4.  Conduct, Discipline, Appeal</a:t>
            </a:r>
            <a:endParaRPr lang="en-US" dirty="0"/>
          </a:p>
        </p:txBody>
      </p:sp>
      <p:sp>
        <p:nvSpPr>
          <p:cNvPr id="3" name="Content Placeholder 2"/>
          <p:cNvSpPr>
            <a:spLocks noGrp="1"/>
          </p:cNvSpPr>
          <p:nvPr>
            <p:ph idx="1"/>
          </p:nvPr>
        </p:nvSpPr>
        <p:spPr>
          <a:xfrm>
            <a:off x="457200" y="4724400"/>
            <a:ext cx="8229600" cy="1401763"/>
          </a:xfrm>
        </p:spPr>
        <p:txBody>
          <a:bodyPr/>
          <a:lstStyle/>
          <a:p>
            <a:r>
              <a:rPr lang="en-US" dirty="0" err="1" smtClean="0"/>
              <a:t>Ans</a:t>
            </a:r>
            <a:r>
              <a:rPr lang="en-US" dirty="0" smtClean="0"/>
              <a:t> – Conduct, Discipline, Appeal</a:t>
            </a:r>
            <a:endParaRPr lang="en-US" dirty="0"/>
          </a:p>
        </p:txBody>
      </p:sp>
    </p:spTree>
    <p:extLst>
      <p:ext uri="{BB962C8B-B14F-4D97-AF65-F5344CB8AC3E}">
        <p14:creationId xmlns:p14="http://schemas.microsoft.com/office/powerpoint/2010/main" val="797666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648200"/>
          </a:xfrm>
        </p:spPr>
        <p:txBody>
          <a:bodyPr>
            <a:normAutofit fontScale="90000"/>
          </a:bodyPr>
          <a:lstStyle/>
          <a:p>
            <a:pPr algn="l"/>
            <a:r>
              <a:rPr lang="en-US" dirty="0" smtClean="0"/>
              <a:t>Q19 – ____ is one of the compulsory deductions to be made while paying subsistence allowance to employees</a:t>
            </a:r>
            <a:br>
              <a:rPr lang="en-US" dirty="0" smtClean="0"/>
            </a:br>
            <a:r>
              <a:rPr lang="en-US" dirty="0" smtClean="0"/>
              <a:t>1.  Income Tax</a:t>
            </a:r>
            <a:br>
              <a:rPr lang="en-US" dirty="0" smtClean="0"/>
            </a:br>
            <a:r>
              <a:rPr lang="en-US" dirty="0" smtClean="0"/>
              <a:t>2.  Refund of loan taken from PF</a:t>
            </a:r>
            <a:br>
              <a:rPr lang="en-US" dirty="0" smtClean="0"/>
            </a:br>
            <a:r>
              <a:rPr lang="en-US" dirty="0" smtClean="0"/>
              <a:t>3.  Amount due under Court attachment</a:t>
            </a:r>
            <a:br>
              <a:rPr lang="en-US" dirty="0" smtClean="0"/>
            </a:br>
            <a:r>
              <a:rPr lang="en-US" dirty="0" smtClean="0"/>
              <a:t>4.  All the above</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Income Tax</a:t>
            </a:r>
            <a:endParaRPr lang="en-US" dirty="0"/>
          </a:p>
        </p:txBody>
      </p:sp>
    </p:spTree>
    <p:extLst>
      <p:ext uri="{BB962C8B-B14F-4D97-AF65-F5344CB8AC3E}">
        <p14:creationId xmlns:p14="http://schemas.microsoft.com/office/powerpoint/2010/main" val="1448755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pPr algn="l"/>
            <a:r>
              <a:rPr lang="en-US" dirty="0" smtClean="0"/>
              <a:t>Q20 – Rule 23 under CDA Rules deals with</a:t>
            </a:r>
            <a:br>
              <a:rPr lang="en-US" dirty="0" smtClean="0"/>
            </a:br>
            <a:r>
              <a:rPr lang="en-US" dirty="0" smtClean="0"/>
              <a:t>1.  Appeal</a:t>
            </a:r>
            <a:br>
              <a:rPr lang="en-US" dirty="0" smtClean="0"/>
            </a:br>
            <a:r>
              <a:rPr lang="en-US" dirty="0" smtClean="0"/>
              <a:t>2.  Memorial</a:t>
            </a:r>
            <a:br>
              <a:rPr lang="en-US" dirty="0" smtClean="0"/>
            </a:br>
            <a:r>
              <a:rPr lang="en-US" dirty="0" smtClean="0"/>
              <a:t>3.  Suspension</a:t>
            </a:r>
            <a:br>
              <a:rPr lang="en-US" dirty="0" smtClean="0"/>
            </a:br>
            <a:r>
              <a:rPr lang="en-US" dirty="0" smtClean="0"/>
              <a:t>4.  Penalty</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Penalty</a:t>
            </a:r>
            <a:endParaRPr lang="en-US" dirty="0"/>
          </a:p>
        </p:txBody>
      </p:sp>
    </p:spTree>
    <p:extLst>
      <p:ext uri="{BB962C8B-B14F-4D97-AF65-F5344CB8AC3E}">
        <p14:creationId xmlns:p14="http://schemas.microsoft.com/office/powerpoint/2010/main" val="3521913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83162"/>
          </a:xfrm>
        </p:spPr>
        <p:txBody>
          <a:bodyPr>
            <a:normAutofit/>
          </a:bodyPr>
          <a:lstStyle/>
          <a:p>
            <a:pPr algn="l"/>
            <a:r>
              <a:rPr lang="en-US" sz="3600" dirty="0" smtClean="0"/>
              <a:t>Q21 – No. of penalties under major and minor under CDA Rules</a:t>
            </a:r>
            <a:br>
              <a:rPr lang="en-US" sz="3600" dirty="0" smtClean="0"/>
            </a:br>
            <a:r>
              <a:rPr lang="en-US" sz="3600" dirty="0" smtClean="0"/>
              <a:t>1.  5 and 4 respectively</a:t>
            </a:r>
            <a:br>
              <a:rPr lang="en-US" sz="3600" dirty="0" smtClean="0"/>
            </a:br>
            <a:r>
              <a:rPr lang="en-US" sz="3600" dirty="0" smtClean="0"/>
              <a:t>2.  4 and 5 respectively</a:t>
            </a:r>
            <a:br>
              <a:rPr lang="en-US" sz="3600" dirty="0" smtClean="0"/>
            </a:br>
            <a:r>
              <a:rPr lang="en-US" sz="3600" dirty="0" smtClean="0"/>
              <a:t>3.  5 each </a:t>
            </a:r>
            <a:br>
              <a:rPr lang="en-US" sz="3600" dirty="0" smtClean="0"/>
            </a:br>
            <a:r>
              <a:rPr lang="en-US" sz="3600" dirty="0" smtClean="0"/>
              <a:t>4.  4 each</a:t>
            </a:r>
            <a:r>
              <a:rPr lang="en-US" dirty="0" smtClean="0"/>
              <a:t/>
            </a:r>
            <a:br>
              <a:rPr lang="en-US" dirty="0" smtClean="0"/>
            </a:br>
            <a:endParaRPr lang="en-US" dirty="0"/>
          </a:p>
        </p:txBody>
      </p:sp>
      <p:sp>
        <p:nvSpPr>
          <p:cNvPr id="3" name="Content Placeholder 2"/>
          <p:cNvSpPr>
            <a:spLocks noGrp="1"/>
          </p:cNvSpPr>
          <p:nvPr>
            <p:ph idx="1"/>
          </p:nvPr>
        </p:nvSpPr>
        <p:spPr>
          <a:xfrm>
            <a:off x="457200" y="5486400"/>
            <a:ext cx="8229600" cy="914400"/>
          </a:xfrm>
        </p:spPr>
        <p:txBody>
          <a:bodyPr>
            <a:normAutofit/>
          </a:bodyPr>
          <a:lstStyle/>
          <a:p>
            <a:r>
              <a:rPr lang="en-US" dirty="0" err="1" smtClean="0"/>
              <a:t>Ans</a:t>
            </a:r>
            <a:r>
              <a:rPr lang="en-US" dirty="0" smtClean="0"/>
              <a:t> – 5 and 4 respectively</a:t>
            </a:r>
            <a:endParaRPr lang="en-US" dirty="0"/>
          </a:p>
        </p:txBody>
      </p:sp>
    </p:spTree>
    <p:extLst>
      <p:ext uri="{BB962C8B-B14F-4D97-AF65-F5344CB8AC3E}">
        <p14:creationId xmlns:p14="http://schemas.microsoft.com/office/powerpoint/2010/main" val="1111975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normAutofit/>
          </a:bodyPr>
          <a:lstStyle/>
          <a:p>
            <a:pPr algn="l"/>
            <a:r>
              <a:rPr lang="en-US" dirty="0" smtClean="0"/>
              <a:t>Q22 – _______ is not a major penalty</a:t>
            </a:r>
            <a:br>
              <a:rPr lang="en-US" dirty="0" smtClean="0"/>
            </a:br>
            <a:r>
              <a:rPr lang="en-US" dirty="0" smtClean="0"/>
              <a:t>1.  Removal from service</a:t>
            </a:r>
            <a:br>
              <a:rPr lang="en-US" dirty="0" smtClean="0"/>
            </a:br>
            <a:r>
              <a:rPr lang="en-US" dirty="0" smtClean="0"/>
              <a:t>2.  Compulsory retirement</a:t>
            </a:r>
            <a:br>
              <a:rPr lang="en-US" dirty="0" smtClean="0"/>
            </a:br>
            <a:r>
              <a:rPr lang="en-US" dirty="0" smtClean="0"/>
              <a:t>3.  Withholding of one or more increments for a specific period</a:t>
            </a:r>
            <a:br>
              <a:rPr lang="en-US" dirty="0" smtClean="0"/>
            </a:br>
            <a:r>
              <a:rPr lang="en-US" dirty="0" smtClean="0"/>
              <a:t>4.  Dismissal</a:t>
            </a:r>
            <a:endParaRPr lang="en-US" dirty="0"/>
          </a:p>
        </p:txBody>
      </p:sp>
      <p:sp>
        <p:nvSpPr>
          <p:cNvPr id="3" name="Content Placeholder 2"/>
          <p:cNvSpPr>
            <a:spLocks noGrp="1"/>
          </p:cNvSpPr>
          <p:nvPr>
            <p:ph idx="1"/>
          </p:nvPr>
        </p:nvSpPr>
        <p:spPr>
          <a:xfrm>
            <a:off x="457200" y="5410200"/>
            <a:ext cx="8229600" cy="990600"/>
          </a:xfrm>
        </p:spPr>
        <p:txBody>
          <a:bodyPr>
            <a:normAutofit lnSpcReduction="10000"/>
          </a:bodyPr>
          <a:lstStyle/>
          <a:p>
            <a:r>
              <a:rPr lang="en-US" dirty="0" err="1" smtClean="0"/>
              <a:t>Ans</a:t>
            </a:r>
            <a:r>
              <a:rPr lang="en-US" dirty="0" smtClean="0"/>
              <a:t> – Withholding of one or more increments for a specific period</a:t>
            </a:r>
            <a:endParaRPr lang="en-US" dirty="0"/>
          </a:p>
        </p:txBody>
      </p:sp>
    </p:spTree>
    <p:extLst>
      <p:ext uri="{BB962C8B-B14F-4D97-AF65-F5344CB8AC3E}">
        <p14:creationId xmlns:p14="http://schemas.microsoft.com/office/powerpoint/2010/main" val="583237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Q23 – _____ is a minor penalty</a:t>
            </a:r>
            <a:br>
              <a:rPr lang="en-US" dirty="0" smtClean="0"/>
            </a:br>
            <a:r>
              <a:rPr lang="en-US" dirty="0" smtClean="0"/>
              <a:t>1.  Withholding of increments for unsatisfactory work</a:t>
            </a:r>
            <a:br>
              <a:rPr lang="en-US" dirty="0" smtClean="0"/>
            </a:br>
            <a:r>
              <a:rPr lang="en-US" dirty="0" smtClean="0"/>
              <a:t>2.  Reduction to a lower stage for a specific period</a:t>
            </a:r>
            <a:br>
              <a:rPr lang="en-US" dirty="0" smtClean="0"/>
            </a:br>
            <a:r>
              <a:rPr lang="en-US" dirty="0" smtClean="0"/>
              <a:t>3.  Reversion on probation</a:t>
            </a:r>
            <a:br>
              <a:rPr lang="en-US" dirty="0" smtClean="0"/>
            </a:br>
            <a:r>
              <a:rPr lang="en-US" dirty="0" smtClean="0"/>
              <a:t>4.  Reversion to a lower scale or post</a:t>
            </a:r>
            <a:endParaRPr lang="en-US" dirty="0"/>
          </a:p>
        </p:txBody>
      </p:sp>
      <p:sp>
        <p:nvSpPr>
          <p:cNvPr id="3" name="Content Placeholder 2"/>
          <p:cNvSpPr>
            <a:spLocks noGrp="1"/>
          </p:cNvSpPr>
          <p:nvPr>
            <p:ph idx="1"/>
          </p:nvPr>
        </p:nvSpPr>
        <p:spPr>
          <a:xfrm>
            <a:off x="457200" y="5410200"/>
            <a:ext cx="8229600" cy="715963"/>
          </a:xfrm>
        </p:spPr>
        <p:txBody>
          <a:bodyPr>
            <a:normAutofit fontScale="85000" lnSpcReduction="10000"/>
          </a:bodyPr>
          <a:lstStyle/>
          <a:p>
            <a:r>
              <a:rPr lang="en-US" dirty="0" err="1" smtClean="0"/>
              <a:t>Ans</a:t>
            </a:r>
            <a:r>
              <a:rPr lang="en-US" dirty="0" smtClean="0"/>
              <a:t> – Reduction to a lower stage for a specific period</a:t>
            </a:r>
            <a:endParaRPr lang="en-US" dirty="0"/>
          </a:p>
        </p:txBody>
      </p:sp>
    </p:spTree>
    <p:extLst>
      <p:ext uri="{BB962C8B-B14F-4D97-AF65-F5344CB8AC3E}">
        <p14:creationId xmlns:p14="http://schemas.microsoft.com/office/powerpoint/2010/main" val="3969751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4830762"/>
          </a:xfrm>
        </p:spPr>
        <p:txBody>
          <a:bodyPr/>
          <a:lstStyle/>
          <a:p>
            <a:pPr algn="l"/>
            <a:r>
              <a:rPr lang="en-US" dirty="0" smtClean="0"/>
              <a:t>Q24 – _____ is not a minor penalty</a:t>
            </a:r>
            <a:br>
              <a:rPr lang="en-US" dirty="0" smtClean="0"/>
            </a:br>
            <a:r>
              <a:rPr lang="en-US" dirty="0" smtClean="0"/>
              <a:t>1.  Censure</a:t>
            </a:r>
            <a:br>
              <a:rPr lang="en-US" dirty="0" smtClean="0"/>
            </a:br>
            <a:r>
              <a:rPr lang="en-US" dirty="0" smtClean="0"/>
              <a:t>2.  Withholding one or more increments permanently</a:t>
            </a:r>
            <a:br>
              <a:rPr lang="en-US" dirty="0" smtClean="0"/>
            </a:br>
            <a:r>
              <a:rPr lang="en-US" dirty="0" smtClean="0"/>
              <a:t>3.  non-promotion</a:t>
            </a:r>
            <a:br>
              <a:rPr lang="en-US" dirty="0" smtClean="0"/>
            </a:br>
            <a:r>
              <a:rPr lang="en-US" dirty="0" smtClean="0"/>
              <a:t>4.  All the above</a:t>
            </a:r>
            <a:endParaRPr lang="en-US" dirty="0"/>
          </a:p>
        </p:txBody>
      </p:sp>
      <p:sp>
        <p:nvSpPr>
          <p:cNvPr id="3" name="Content Placeholder 2"/>
          <p:cNvSpPr>
            <a:spLocks noGrp="1"/>
          </p:cNvSpPr>
          <p:nvPr>
            <p:ph idx="1"/>
          </p:nvPr>
        </p:nvSpPr>
        <p:spPr>
          <a:xfrm>
            <a:off x="457200" y="5334000"/>
            <a:ext cx="8229600" cy="792163"/>
          </a:xfrm>
        </p:spPr>
        <p:txBody>
          <a:bodyPr>
            <a:normAutofit fontScale="85000" lnSpcReduction="20000"/>
          </a:bodyPr>
          <a:lstStyle/>
          <a:p>
            <a:r>
              <a:rPr lang="en-US" dirty="0" err="1" smtClean="0"/>
              <a:t>Ans</a:t>
            </a:r>
            <a:r>
              <a:rPr lang="en-US" dirty="0" smtClean="0"/>
              <a:t> – Withholding one or more increments permanently</a:t>
            </a:r>
            <a:endParaRPr lang="en-US" dirty="0"/>
          </a:p>
        </p:txBody>
      </p:sp>
    </p:spTree>
    <p:extLst>
      <p:ext uri="{BB962C8B-B14F-4D97-AF65-F5344CB8AC3E}">
        <p14:creationId xmlns:p14="http://schemas.microsoft.com/office/powerpoint/2010/main" val="383753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Q25 – Rule ____ deals with procedure for imposing major penalty</a:t>
            </a:r>
            <a:br>
              <a:rPr lang="en-US" dirty="0" smtClean="0"/>
            </a:br>
            <a:r>
              <a:rPr lang="en-US" dirty="0" smtClean="0"/>
              <a:t>1.  23</a:t>
            </a:r>
            <a:br>
              <a:rPr lang="en-US" dirty="0" smtClean="0"/>
            </a:br>
            <a:r>
              <a:rPr lang="en-US" dirty="0" smtClean="0"/>
              <a:t>2.  24</a:t>
            </a:r>
            <a:br>
              <a:rPr lang="en-US" dirty="0" smtClean="0"/>
            </a:br>
            <a:r>
              <a:rPr lang="en-US" dirty="0" smtClean="0"/>
              <a:t>3.  25</a:t>
            </a:r>
            <a:br>
              <a:rPr lang="en-US" dirty="0" smtClean="0"/>
            </a:br>
            <a:r>
              <a:rPr lang="en-US" dirty="0" smtClean="0"/>
              <a:t>4.  27</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25</a:t>
            </a:r>
            <a:endParaRPr lang="en-US" dirty="0"/>
          </a:p>
        </p:txBody>
      </p:sp>
    </p:spTree>
    <p:extLst>
      <p:ext uri="{BB962C8B-B14F-4D97-AF65-F5344CB8AC3E}">
        <p14:creationId xmlns:p14="http://schemas.microsoft.com/office/powerpoint/2010/main" val="587375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449762"/>
          </a:xfrm>
        </p:spPr>
        <p:txBody>
          <a:bodyPr>
            <a:normAutofit fontScale="90000"/>
          </a:bodyPr>
          <a:lstStyle/>
          <a:p>
            <a:pPr algn="l"/>
            <a:r>
              <a:rPr lang="en-US" dirty="0" smtClean="0"/>
              <a:t>Q26 – Disciplinary Authority appoints   _______ Authority for conducting disciplinary proceedings</a:t>
            </a:r>
            <a:br>
              <a:rPr lang="en-US" dirty="0" smtClean="0"/>
            </a:br>
            <a:r>
              <a:rPr lang="en-US" dirty="0" smtClean="0"/>
              <a:t>1.  Judicial</a:t>
            </a:r>
            <a:br>
              <a:rPr lang="en-US" dirty="0" smtClean="0"/>
            </a:br>
            <a:r>
              <a:rPr lang="en-US" dirty="0" smtClean="0"/>
              <a:t>2. </a:t>
            </a:r>
            <a:r>
              <a:rPr lang="en-US" dirty="0" err="1" smtClean="0"/>
              <a:t>Defence</a:t>
            </a:r>
            <a:r>
              <a:rPr lang="en-US" dirty="0" smtClean="0"/>
              <a:t> </a:t>
            </a:r>
            <a:br>
              <a:rPr lang="en-US" dirty="0" smtClean="0"/>
            </a:br>
            <a:r>
              <a:rPr lang="en-US" dirty="0" smtClean="0"/>
              <a:t>3. Appellate </a:t>
            </a:r>
            <a:br>
              <a:rPr lang="en-US" dirty="0" smtClean="0"/>
            </a:br>
            <a:r>
              <a:rPr lang="en-US" dirty="0" smtClean="0"/>
              <a:t>4. Inquiry </a:t>
            </a:r>
            <a:endParaRPr lang="en-US" dirty="0"/>
          </a:p>
        </p:txBody>
      </p:sp>
      <p:sp>
        <p:nvSpPr>
          <p:cNvPr id="3" name="Content Placeholder 2"/>
          <p:cNvSpPr>
            <a:spLocks noGrp="1"/>
          </p:cNvSpPr>
          <p:nvPr>
            <p:ph idx="1"/>
          </p:nvPr>
        </p:nvSpPr>
        <p:spPr>
          <a:xfrm>
            <a:off x="457200" y="5334000"/>
            <a:ext cx="8229600" cy="944563"/>
          </a:xfrm>
        </p:spPr>
        <p:txBody>
          <a:bodyPr/>
          <a:lstStyle/>
          <a:p>
            <a:r>
              <a:rPr lang="en-US" dirty="0" err="1" smtClean="0"/>
              <a:t>Ans</a:t>
            </a:r>
            <a:r>
              <a:rPr lang="en-US" dirty="0" smtClean="0"/>
              <a:t> – Inquiry </a:t>
            </a:r>
            <a:endParaRPr lang="en-US" dirty="0"/>
          </a:p>
        </p:txBody>
      </p:sp>
    </p:spTree>
    <p:extLst>
      <p:ext uri="{BB962C8B-B14F-4D97-AF65-F5344CB8AC3E}">
        <p14:creationId xmlns:p14="http://schemas.microsoft.com/office/powerpoint/2010/main" val="4279892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a:bodyPr>
          <a:lstStyle/>
          <a:p>
            <a:pPr algn="l"/>
            <a:r>
              <a:rPr lang="en-US" dirty="0" smtClean="0"/>
              <a:t>Q27 – Inquiry Authority can be</a:t>
            </a:r>
            <a:br>
              <a:rPr lang="en-US" dirty="0" smtClean="0"/>
            </a:br>
            <a:r>
              <a:rPr lang="en-US" dirty="0" smtClean="0"/>
              <a:t>1.  Retired Officer of PSGIC</a:t>
            </a:r>
            <a:br>
              <a:rPr lang="en-US" dirty="0" smtClean="0"/>
            </a:br>
            <a:r>
              <a:rPr lang="en-US" dirty="0" smtClean="0"/>
              <a:t>2.  Officer of PSGIC</a:t>
            </a:r>
            <a:br>
              <a:rPr lang="en-US" dirty="0" smtClean="0"/>
            </a:br>
            <a:r>
              <a:rPr lang="en-US" dirty="0" smtClean="0"/>
              <a:t>3.  Any public servant </a:t>
            </a:r>
            <a:r>
              <a:rPr lang="en-US" dirty="0" err="1" smtClean="0"/>
              <a:t>authorised</a:t>
            </a:r>
            <a:r>
              <a:rPr lang="en-US" dirty="0" smtClean="0"/>
              <a:t> </a:t>
            </a:r>
            <a:br>
              <a:rPr lang="en-US" dirty="0" smtClean="0"/>
            </a:br>
            <a:r>
              <a:rPr lang="en-US" dirty="0" smtClean="0"/>
              <a:t>4.  All the above</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All the above</a:t>
            </a:r>
            <a:endParaRPr lang="en-US" dirty="0"/>
          </a:p>
        </p:txBody>
      </p:sp>
    </p:spTree>
    <p:extLst>
      <p:ext uri="{BB962C8B-B14F-4D97-AF65-F5344CB8AC3E}">
        <p14:creationId xmlns:p14="http://schemas.microsoft.com/office/powerpoint/2010/main" val="2275506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Q28 – Employee has to submit his/her reply within ___  on receipt of articles of charges issued by disciplinary authority</a:t>
            </a:r>
            <a:br>
              <a:rPr lang="en-US" dirty="0" smtClean="0"/>
            </a:br>
            <a:r>
              <a:rPr lang="en-US" dirty="0" smtClean="0"/>
              <a:t>1.  15 days</a:t>
            </a:r>
            <a:br>
              <a:rPr lang="en-US" dirty="0" smtClean="0"/>
            </a:br>
            <a:r>
              <a:rPr lang="en-US" dirty="0" smtClean="0"/>
              <a:t>2.  Two weeks</a:t>
            </a:r>
            <a:br>
              <a:rPr lang="en-US" dirty="0" smtClean="0"/>
            </a:br>
            <a:r>
              <a:rPr lang="en-US" dirty="0" smtClean="0"/>
              <a:t>3.  10 days</a:t>
            </a:r>
            <a:br>
              <a:rPr lang="en-US" dirty="0" smtClean="0"/>
            </a:br>
            <a:r>
              <a:rPr lang="en-US" dirty="0" smtClean="0"/>
              <a:t>4.  30 days</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15 days</a:t>
            </a:r>
            <a:endParaRPr lang="en-US" dirty="0"/>
          </a:p>
        </p:txBody>
      </p:sp>
    </p:spTree>
    <p:extLst>
      <p:ext uri="{BB962C8B-B14F-4D97-AF65-F5344CB8AC3E}">
        <p14:creationId xmlns:p14="http://schemas.microsoft.com/office/powerpoint/2010/main" val="145404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221162"/>
          </a:xfrm>
        </p:spPr>
        <p:txBody>
          <a:bodyPr>
            <a:normAutofit/>
          </a:bodyPr>
          <a:lstStyle/>
          <a:p>
            <a:pPr algn="l"/>
            <a:r>
              <a:rPr lang="en-US" dirty="0" smtClean="0"/>
              <a:t>Q2 – Total Number of rules under CDA</a:t>
            </a:r>
            <a:br>
              <a:rPr lang="en-US" dirty="0" smtClean="0"/>
            </a:br>
            <a:r>
              <a:rPr lang="en-US" dirty="0" smtClean="0"/>
              <a:t>1. 42</a:t>
            </a:r>
            <a:br>
              <a:rPr lang="en-US" dirty="0" smtClean="0"/>
            </a:br>
            <a:r>
              <a:rPr lang="en-US" dirty="0" smtClean="0"/>
              <a:t>2.  44</a:t>
            </a:r>
            <a:br>
              <a:rPr lang="en-US" dirty="0" smtClean="0"/>
            </a:br>
            <a:r>
              <a:rPr lang="en-US" dirty="0" smtClean="0"/>
              <a:t>3.  45</a:t>
            </a:r>
            <a:br>
              <a:rPr lang="en-US" dirty="0" smtClean="0"/>
            </a:br>
            <a:r>
              <a:rPr lang="en-US" dirty="0" smtClean="0"/>
              <a:t>4.  49</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44</a:t>
            </a:r>
            <a:endParaRPr lang="en-US" dirty="0"/>
          </a:p>
        </p:txBody>
      </p:sp>
    </p:spTree>
    <p:extLst>
      <p:ext uri="{BB962C8B-B14F-4D97-AF65-F5344CB8AC3E}">
        <p14:creationId xmlns:p14="http://schemas.microsoft.com/office/powerpoint/2010/main" val="148169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Q29 – Maximum number of days allowed for replying to the articles of charges leveled against an employee</a:t>
            </a:r>
            <a:br>
              <a:rPr lang="en-US" dirty="0" smtClean="0"/>
            </a:br>
            <a:r>
              <a:rPr lang="en-US" dirty="0" smtClean="0"/>
              <a:t>1.  30 days</a:t>
            </a:r>
            <a:br>
              <a:rPr lang="en-US" dirty="0" smtClean="0"/>
            </a:br>
            <a:r>
              <a:rPr lang="en-US" dirty="0" smtClean="0"/>
              <a:t>2.  45 days</a:t>
            </a:r>
            <a:br>
              <a:rPr lang="en-US" dirty="0" smtClean="0"/>
            </a:br>
            <a:r>
              <a:rPr lang="en-US" dirty="0" smtClean="0"/>
              <a:t>3.  60 days</a:t>
            </a:r>
            <a:br>
              <a:rPr lang="en-US" dirty="0" smtClean="0"/>
            </a:br>
            <a:r>
              <a:rPr lang="en-US" dirty="0" smtClean="0"/>
              <a:t>4.  14 days</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45 days</a:t>
            </a:r>
            <a:endParaRPr lang="en-US" dirty="0"/>
          </a:p>
        </p:txBody>
      </p:sp>
    </p:spTree>
    <p:extLst>
      <p:ext uri="{BB962C8B-B14F-4D97-AF65-F5344CB8AC3E}">
        <p14:creationId xmlns:p14="http://schemas.microsoft.com/office/powerpoint/2010/main" val="9009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lstStyle/>
          <a:p>
            <a:pPr algn="l"/>
            <a:r>
              <a:rPr lang="en-US" dirty="0" smtClean="0"/>
              <a:t>Q30 – Inquiry will be concluded when the employee </a:t>
            </a:r>
            <a:br>
              <a:rPr lang="en-US" dirty="0" smtClean="0"/>
            </a:br>
            <a:r>
              <a:rPr lang="en-US" dirty="0" smtClean="0"/>
              <a:t>1.  superannuates</a:t>
            </a:r>
            <a:br>
              <a:rPr lang="en-US" dirty="0" smtClean="0"/>
            </a:br>
            <a:r>
              <a:rPr lang="en-US" dirty="0" smtClean="0"/>
              <a:t>2.  resigns</a:t>
            </a:r>
            <a:br>
              <a:rPr lang="en-US" dirty="0" smtClean="0"/>
            </a:br>
            <a:r>
              <a:rPr lang="en-US" dirty="0" smtClean="0"/>
              <a:t>3.  dies</a:t>
            </a:r>
            <a:br>
              <a:rPr lang="en-US" dirty="0" smtClean="0"/>
            </a:br>
            <a:r>
              <a:rPr lang="en-US" dirty="0" smtClean="0"/>
              <a:t>4.  All the above</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dies</a:t>
            </a:r>
            <a:endParaRPr lang="en-US" dirty="0"/>
          </a:p>
        </p:txBody>
      </p:sp>
    </p:spTree>
    <p:extLst>
      <p:ext uri="{BB962C8B-B14F-4D97-AF65-F5344CB8AC3E}">
        <p14:creationId xmlns:p14="http://schemas.microsoft.com/office/powerpoint/2010/main" val="3589148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fontScale="90000"/>
          </a:bodyPr>
          <a:lstStyle/>
          <a:p>
            <a:pPr algn="l"/>
            <a:r>
              <a:rPr lang="en-US" dirty="0" smtClean="0"/>
              <a:t>Q31 – Employer appoints ______ to support articles of charges on its behalf</a:t>
            </a:r>
            <a:br>
              <a:rPr lang="en-US" dirty="0" smtClean="0"/>
            </a:br>
            <a:r>
              <a:rPr lang="en-US" dirty="0" smtClean="0"/>
              <a:t>1.  Inquiry Authority</a:t>
            </a:r>
            <a:br>
              <a:rPr lang="en-US" dirty="0" smtClean="0"/>
            </a:br>
            <a:r>
              <a:rPr lang="en-US" dirty="0" smtClean="0"/>
              <a:t>2.  Presenting Officer</a:t>
            </a:r>
            <a:br>
              <a:rPr lang="en-US" dirty="0" smtClean="0"/>
            </a:br>
            <a:r>
              <a:rPr lang="en-US" dirty="0" smtClean="0"/>
              <a:t>3.  Disciplinary authority</a:t>
            </a:r>
            <a:br>
              <a:rPr lang="en-US" dirty="0" smtClean="0"/>
            </a:br>
            <a:r>
              <a:rPr lang="en-US" dirty="0" smtClean="0"/>
              <a:t>4.  Defense Assistant</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Presenting Officer</a:t>
            </a:r>
            <a:endParaRPr lang="en-US" dirty="0"/>
          </a:p>
        </p:txBody>
      </p:sp>
    </p:spTree>
    <p:extLst>
      <p:ext uri="{BB962C8B-B14F-4D97-AF65-F5344CB8AC3E}">
        <p14:creationId xmlns:p14="http://schemas.microsoft.com/office/powerpoint/2010/main" val="1093567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a:bodyPr>
          <a:lstStyle/>
          <a:p>
            <a:pPr algn="l"/>
            <a:r>
              <a:rPr lang="en-US" sz="3600" dirty="0" smtClean="0"/>
              <a:t>Q32 – Inquiry will not be there under</a:t>
            </a:r>
            <a:br>
              <a:rPr lang="en-US" sz="3600" dirty="0" smtClean="0"/>
            </a:br>
            <a:r>
              <a:rPr lang="en-US" sz="3600" dirty="0" smtClean="0"/>
              <a:t>1.  Minor penalty</a:t>
            </a:r>
            <a:br>
              <a:rPr lang="en-US" sz="3600" dirty="0" smtClean="0"/>
            </a:br>
            <a:r>
              <a:rPr lang="en-US" sz="3600" dirty="0" smtClean="0"/>
              <a:t>2.  if the employee admits some of the charges</a:t>
            </a:r>
            <a:br>
              <a:rPr lang="en-US" sz="3600" dirty="0" smtClean="0"/>
            </a:br>
            <a:r>
              <a:rPr lang="en-US" sz="3600" dirty="0" smtClean="0"/>
              <a:t>3.  Major penalty</a:t>
            </a:r>
            <a:br>
              <a:rPr lang="en-US" sz="3600" dirty="0" smtClean="0"/>
            </a:br>
            <a:r>
              <a:rPr lang="en-US" sz="3600" dirty="0" smtClean="0"/>
              <a:t>4.  All the above</a:t>
            </a:r>
            <a:endParaRPr lang="en-US" sz="3600"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Minor penalty</a:t>
            </a:r>
            <a:endParaRPr lang="en-US" dirty="0"/>
          </a:p>
        </p:txBody>
      </p:sp>
    </p:spTree>
    <p:extLst>
      <p:ext uri="{BB962C8B-B14F-4D97-AF65-F5344CB8AC3E}">
        <p14:creationId xmlns:p14="http://schemas.microsoft.com/office/powerpoint/2010/main" val="345813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25962"/>
          </a:xfrm>
        </p:spPr>
        <p:txBody>
          <a:bodyPr>
            <a:normAutofit fontScale="90000"/>
          </a:bodyPr>
          <a:lstStyle/>
          <a:p>
            <a:pPr algn="l"/>
            <a:r>
              <a:rPr lang="en-US" dirty="0" smtClean="0"/>
              <a:t>Q33 – Rule 27 under CDA Rules deals with</a:t>
            </a:r>
            <a:br>
              <a:rPr lang="en-US" dirty="0" smtClean="0"/>
            </a:br>
            <a:r>
              <a:rPr lang="en-US" dirty="0" smtClean="0"/>
              <a:t>1.  Procedure for imposing minor penalty</a:t>
            </a:r>
            <a:br>
              <a:rPr lang="en-US" dirty="0" smtClean="0"/>
            </a:br>
            <a:r>
              <a:rPr lang="en-US" dirty="0" smtClean="0"/>
              <a:t>2.  Procedure for imposing major penalty</a:t>
            </a:r>
            <a:br>
              <a:rPr lang="en-US" dirty="0" smtClean="0"/>
            </a:br>
            <a:r>
              <a:rPr lang="en-US" dirty="0" smtClean="0"/>
              <a:t>3.  Common proceedings</a:t>
            </a:r>
            <a:br>
              <a:rPr lang="en-US" dirty="0" smtClean="0"/>
            </a:br>
            <a:r>
              <a:rPr lang="en-US" dirty="0" smtClean="0"/>
              <a:t>4.  Communication of orders</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Procedure for imposing minor penalty</a:t>
            </a:r>
            <a:endParaRPr lang="en-US" dirty="0"/>
          </a:p>
        </p:txBody>
      </p:sp>
    </p:spTree>
    <p:extLst>
      <p:ext uri="{BB962C8B-B14F-4D97-AF65-F5344CB8AC3E}">
        <p14:creationId xmlns:p14="http://schemas.microsoft.com/office/powerpoint/2010/main" val="291705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fontScale="90000"/>
          </a:bodyPr>
          <a:lstStyle/>
          <a:p>
            <a:pPr algn="l"/>
            <a:r>
              <a:rPr lang="en-US" dirty="0" smtClean="0"/>
              <a:t>Q34 – CDA rules are not applicable to</a:t>
            </a:r>
            <a:br>
              <a:rPr lang="en-US" dirty="0" smtClean="0"/>
            </a:br>
            <a:r>
              <a:rPr lang="en-US" dirty="0" smtClean="0"/>
              <a:t>1.  Class I Officers on deputation from other PSGIC</a:t>
            </a:r>
            <a:br>
              <a:rPr lang="en-US" dirty="0" smtClean="0"/>
            </a:br>
            <a:r>
              <a:rPr lang="en-US" dirty="0" smtClean="0"/>
              <a:t>2.  Class III and IV employees</a:t>
            </a:r>
            <a:br>
              <a:rPr lang="en-US" dirty="0" smtClean="0"/>
            </a:br>
            <a:r>
              <a:rPr lang="en-US" dirty="0" smtClean="0"/>
              <a:t>3.  Class I Officers on deputation from Government Sectors</a:t>
            </a:r>
            <a:br>
              <a:rPr lang="en-US" dirty="0" smtClean="0"/>
            </a:br>
            <a:r>
              <a:rPr lang="en-US" dirty="0" smtClean="0"/>
              <a:t>4.  Probationers</a:t>
            </a:r>
            <a:endParaRPr lang="en-US" dirty="0"/>
          </a:p>
        </p:txBody>
      </p:sp>
      <p:sp>
        <p:nvSpPr>
          <p:cNvPr id="3" name="Content Placeholder 2"/>
          <p:cNvSpPr>
            <a:spLocks noGrp="1"/>
          </p:cNvSpPr>
          <p:nvPr>
            <p:ph idx="1"/>
          </p:nvPr>
        </p:nvSpPr>
        <p:spPr>
          <a:xfrm>
            <a:off x="457200" y="5181600"/>
            <a:ext cx="8229600" cy="944563"/>
          </a:xfrm>
        </p:spPr>
        <p:txBody>
          <a:bodyPr>
            <a:normAutofit fontScale="92500" lnSpcReduction="10000"/>
          </a:bodyPr>
          <a:lstStyle/>
          <a:p>
            <a:r>
              <a:rPr lang="en-US" dirty="0" err="1" smtClean="0"/>
              <a:t>Ans</a:t>
            </a:r>
            <a:r>
              <a:rPr lang="en-US" dirty="0" smtClean="0"/>
              <a:t> – Class I Officers on deputation from Government Sectors</a:t>
            </a:r>
            <a:endParaRPr lang="en-US" dirty="0"/>
          </a:p>
        </p:txBody>
      </p:sp>
    </p:spTree>
    <p:extLst>
      <p:ext uri="{BB962C8B-B14F-4D97-AF65-F5344CB8AC3E}">
        <p14:creationId xmlns:p14="http://schemas.microsoft.com/office/powerpoint/2010/main" val="2062678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a:bodyPr>
          <a:lstStyle/>
          <a:p>
            <a:pPr algn="l"/>
            <a:r>
              <a:rPr lang="en-US" dirty="0" smtClean="0"/>
              <a:t>Q35 – Inquiry Authority should submit its report within ___ </a:t>
            </a:r>
            <a:br>
              <a:rPr lang="en-US" dirty="0" smtClean="0"/>
            </a:br>
            <a:r>
              <a:rPr lang="en-US" dirty="0" smtClean="0"/>
              <a:t>1.  3 months</a:t>
            </a:r>
            <a:br>
              <a:rPr lang="en-US" dirty="0" smtClean="0"/>
            </a:br>
            <a:r>
              <a:rPr lang="en-US" dirty="0" smtClean="0"/>
              <a:t>2.  45 days</a:t>
            </a:r>
            <a:br>
              <a:rPr lang="en-US" dirty="0" smtClean="0"/>
            </a:br>
            <a:r>
              <a:rPr lang="en-US" dirty="0" smtClean="0"/>
              <a:t>3.  one month</a:t>
            </a:r>
            <a:br>
              <a:rPr lang="en-US" dirty="0" smtClean="0"/>
            </a:br>
            <a:r>
              <a:rPr lang="en-US" dirty="0" smtClean="0"/>
              <a:t>4.  6 months</a:t>
            </a:r>
            <a:endParaRPr lang="en-US" dirty="0"/>
          </a:p>
        </p:txBody>
      </p:sp>
      <p:sp>
        <p:nvSpPr>
          <p:cNvPr id="3" name="Content Placeholder 2"/>
          <p:cNvSpPr>
            <a:spLocks noGrp="1"/>
          </p:cNvSpPr>
          <p:nvPr>
            <p:ph idx="1"/>
          </p:nvPr>
        </p:nvSpPr>
        <p:spPr>
          <a:xfrm>
            <a:off x="457200" y="5181600"/>
            <a:ext cx="8229600" cy="944563"/>
          </a:xfrm>
        </p:spPr>
        <p:txBody>
          <a:bodyPr/>
          <a:lstStyle/>
          <a:p>
            <a:r>
              <a:rPr lang="en-US" dirty="0" err="1" smtClean="0"/>
              <a:t>Ans</a:t>
            </a:r>
            <a:r>
              <a:rPr lang="en-US" dirty="0" smtClean="0"/>
              <a:t> – 6 months</a:t>
            </a:r>
            <a:endParaRPr lang="en-US" dirty="0"/>
          </a:p>
        </p:txBody>
      </p:sp>
    </p:spTree>
    <p:extLst>
      <p:ext uri="{BB962C8B-B14F-4D97-AF65-F5344CB8AC3E}">
        <p14:creationId xmlns:p14="http://schemas.microsoft.com/office/powerpoint/2010/main" val="871509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fontScale="90000"/>
          </a:bodyPr>
          <a:lstStyle/>
          <a:p>
            <a:pPr algn="l"/>
            <a:r>
              <a:rPr lang="en-US" dirty="0" smtClean="0"/>
              <a:t>Q36 – Rule 28 under CDA Rules deals with</a:t>
            </a:r>
            <a:br>
              <a:rPr lang="en-US" dirty="0" smtClean="0"/>
            </a:br>
            <a:r>
              <a:rPr lang="en-US" dirty="0" smtClean="0"/>
              <a:t>1.  Communication of orders</a:t>
            </a:r>
            <a:br>
              <a:rPr lang="en-US" dirty="0" smtClean="0"/>
            </a:br>
            <a:r>
              <a:rPr lang="en-US" dirty="0" smtClean="0"/>
              <a:t>2.  Procedure for imposing minor penalty</a:t>
            </a:r>
            <a:br>
              <a:rPr lang="en-US" dirty="0" smtClean="0"/>
            </a:br>
            <a:r>
              <a:rPr lang="en-US" dirty="0" smtClean="0"/>
              <a:t>3.  Common procedure</a:t>
            </a:r>
            <a:br>
              <a:rPr lang="en-US" dirty="0" smtClean="0"/>
            </a:br>
            <a:r>
              <a:rPr lang="en-US" dirty="0" smtClean="0"/>
              <a:t>4.  Appeal</a:t>
            </a:r>
            <a:br>
              <a:rPr lang="en-US" dirty="0" smtClean="0"/>
            </a:b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Communication of orders</a:t>
            </a:r>
            <a:endParaRPr lang="en-US" dirty="0"/>
          </a:p>
        </p:txBody>
      </p:sp>
    </p:spTree>
    <p:extLst>
      <p:ext uri="{BB962C8B-B14F-4D97-AF65-F5344CB8AC3E}">
        <p14:creationId xmlns:p14="http://schemas.microsoft.com/office/powerpoint/2010/main" val="2626208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txBody>
          <a:bodyPr>
            <a:noAutofit/>
          </a:bodyPr>
          <a:lstStyle/>
          <a:p>
            <a:pPr algn="l"/>
            <a:r>
              <a:rPr lang="en-US" sz="3200" dirty="0" smtClean="0"/>
              <a:t>Q 37 – During pendency of any disciplinary proceedings the </a:t>
            </a:r>
            <a:r>
              <a:rPr lang="en-US" sz="3200" dirty="0" err="1" smtClean="0"/>
              <a:t>chargesheeted</a:t>
            </a:r>
            <a:r>
              <a:rPr lang="en-US" sz="3200" dirty="0" smtClean="0"/>
              <a:t> employee dies</a:t>
            </a:r>
            <a:br>
              <a:rPr lang="en-US" sz="3200" dirty="0" smtClean="0"/>
            </a:br>
            <a:r>
              <a:rPr lang="en-US" sz="3200" dirty="0" smtClean="0"/>
              <a:t>1.  the terminal benefits would be settled only after the completion of the proceedings</a:t>
            </a:r>
            <a:br>
              <a:rPr lang="en-US" sz="3200" dirty="0" smtClean="0"/>
            </a:br>
            <a:r>
              <a:rPr lang="en-US" sz="3200" dirty="0" smtClean="0"/>
              <a:t>2.  Proceedings would be closed but terminal benefits would not be settled</a:t>
            </a:r>
            <a:br>
              <a:rPr lang="en-US" sz="3200" dirty="0" smtClean="0"/>
            </a:br>
            <a:r>
              <a:rPr lang="en-US" sz="3200" dirty="0" smtClean="0"/>
              <a:t>3.  Proceedings would be closed and all terminal benefits would be settled as if there was no case</a:t>
            </a:r>
            <a:br>
              <a:rPr lang="en-US" sz="3200" dirty="0" smtClean="0"/>
            </a:br>
            <a:r>
              <a:rPr lang="en-US" sz="3200" dirty="0" smtClean="0"/>
              <a:t>4.  None of the above</a:t>
            </a:r>
            <a:endParaRPr lang="en-US" sz="3200" dirty="0"/>
          </a:p>
        </p:txBody>
      </p:sp>
      <p:sp>
        <p:nvSpPr>
          <p:cNvPr id="3" name="Content Placeholder 2"/>
          <p:cNvSpPr>
            <a:spLocks noGrp="1"/>
          </p:cNvSpPr>
          <p:nvPr>
            <p:ph idx="1"/>
          </p:nvPr>
        </p:nvSpPr>
        <p:spPr>
          <a:xfrm>
            <a:off x="457200" y="5486400"/>
            <a:ext cx="8229600" cy="639763"/>
          </a:xfrm>
        </p:spPr>
        <p:txBody>
          <a:bodyPr>
            <a:normAutofit fontScale="70000" lnSpcReduction="20000"/>
          </a:bodyPr>
          <a:lstStyle/>
          <a:p>
            <a:r>
              <a:rPr lang="en-US" dirty="0" err="1" smtClean="0"/>
              <a:t>Ans</a:t>
            </a:r>
            <a:r>
              <a:rPr lang="en-US" dirty="0" smtClean="0"/>
              <a:t> – proceedings would be closed and all terminal benefits would be settled as if there was no case</a:t>
            </a:r>
            <a:endParaRPr lang="en-US" dirty="0"/>
          </a:p>
        </p:txBody>
      </p:sp>
    </p:spTree>
    <p:extLst>
      <p:ext uri="{BB962C8B-B14F-4D97-AF65-F5344CB8AC3E}">
        <p14:creationId xmlns:p14="http://schemas.microsoft.com/office/powerpoint/2010/main" val="2796525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Q38 – If two or more employees are involved in a same case, it is dealt under Rule ___ of CDA Rules</a:t>
            </a:r>
            <a:br>
              <a:rPr lang="en-US" dirty="0" smtClean="0"/>
            </a:br>
            <a:r>
              <a:rPr lang="en-US" dirty="0" smtClean="0"/>
              <a:t>1.  30</a:t>
            </a:r>
            <a:br>
              <a:rPr lang="en-US" dirty="0" smtClean="0"/>
            </a:br>
            <a:r>
              <a:rPr lang="en-US" dirty="0" smtClean="0"/>
              <a:t>2.  29</a:t>
            </a:r>
            <a:br>
              <a:rPr lang="en-US" dirty="0" smtClean="0"/>
            </a:br>
            <a:r>
              <a:rPr lang="en-US" dirty="0" smtClean="0"/>
              <a:t>3.  27</a:t>
            </a:r>
            <a:br>
              <a:rPr lang="en-US" dirty="0" smtClean="0"/>
            </a:br>
            <a:r>
              <a:rPr lang="en-US" dirty="0" smtClean="0"/>
              <a:t>4.  25</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29</a:t>
            </a:r>
            <a:endParaRPr lang="en-US" dirty="0"/>
          </a:p>
        </p:txBody>
      </p:sp>
    </p:spTree>
    <p:extLst>
      <p:ext uri="{BB962C8B-B14F-4D97-AF65-F5344CB8AC3E}">
        <p14:creationId xmlns:p14="http://schemas.microsoft.com/office/powerpoint/2010/main" val="1058156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73562"/>
          </a:xfrm>
        </p:spPr>
        <p:txBody>
          <a:bodyPr>
            <a:noAutofit/>
          </a:bodyPr>
          <a:lstStyle/>
          <a:p>
            <a:pPr algn="l"/>
            <a:r>
              <a:rPr lang="en-US" sz="3200" dirty="0" smtClean="0"/>
              <a:t>Q3 – Definition of ‘family’ under CDA Rules</a:t>
            </a:r>
            <a:br>
              <a:rPr lang="en-US" sz="3200" dirty="0" smtClean="0"/>
            </a:br>
            <a:r>
              <a:rPr lang="en-US" sz="3200" dirty="0" smtClean="0"/>
              <a:t>1.  </a:t>
            </a:r>
            <a:r>
              <a:rPr lang="en-US" sz="3200" dirty="0"/>
              <a:t>U</a:t>
            </a:r>
            <a:r>
              <a:rPr lang="en-US" sz="3200" dirty="0" smtClean="0"/>
              <a:t>nemployed spouse, dependent children</a:t>
            </a:r>
            <a:br>
              <a:rPr lang="en-US" sz="3200" dirty="0" smtClean="0"/>
            </a:br>
            <a:r>
              <a:rPr lang="en-US" sz="3200" dirty="0" smtClean="0"/>
              <a:t>2.  Spouse, dependent children</a:t>
            </a:r>
            <a:br>
              <a:rPr lang="en-US" sz="3200" dirty="0" smtClean="0"/>
            </a:br>
            <a:r>
              <a:rPr lang="en-US" sz="3200" dirty="0" smtClean="0"/>
              <a:t>3.  unemployed spouse, dependent children any other person wholly dependent on the employee</a:t>
            </a:r>
            <a:br>
              <a:rPr lang="en-US" sz="3200" dirty="0" smtClean="0"/>
            </a:br>
            <a:r>
              <a:rPr lang="en-US" sz="3200" dirty="0" smtClean="0"/>
              <a:t>4.  spouse, dependent children, any other person wholly dependent on the employee</a:t>
            </a:r>
            <a:endParaRPr lang="en-US" sz="3200" dirty="0"/>
          </a:p>
        </p:txBody>
      </p:sp>
      <p:sp>
        <p:nvSpPr>
          <p:cNvPr id="3" name="Content Placeholder 2"/>
          <p:cNvSpPr>
            <a:spLocks noGrp="1"/>
          </p:cNvSpPr>
          <p:nvPr>
            <p:ph idx="1"/>
          </p:nvPr>
        </p:nvSpPr>
        <p:spPr>
          <a:xfrm>
            <a:off x="457200" y="5410200"/>
            <a:ext cx="8229600" cy="715963"/>
          </a:xfrm>
        </p:spPr>
        <p:txBody>
          <a:bodyPr>
            <a:normAutofit fontScale="77500" lnSpcReduction="20000"/>
          </a:bodyPr>
          <a:lstStyle/>
          <a:p>
            <a:r>
              <a:rPr lang="en-US" dirty="0" err="1" smtClean="0"/>
              <a:t>Ans</a:t>
            </a:r>
            <a:r>
              <a:rPr lang="en-US" dirty="0" smtClean="0"/>
              <a:t> – Spouse, dependent children, any other person wholly dependent on the employee</a:t>
            </a:r>
            <a:endParaRPr lang="en-US" dirty="0"/>
          </a:p>
        </p:txBody>
      </p:sp>
    </p:spTree>
    <p:extLst>
      <p:ext uri="{BB962C8B-B14F-4D97-AF65-F5344CB8AC3E}">
        <p14:creationId xmlns:p14="http://schemas.microsoft.com/office/powerpoint/2010/main" val="136823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Q39 – Special procedure in certain cases is dealt with under Rule __ of CDA Rules</a:t>
            </a:r>
            <a:br>
              <a:rPr lang="en-US" dirty="0" smtClean="0"/>
            </a:br>
            <a:r>
              <a:rPr lang="en-US" dirty="0" smtClean="0"/>
              <a:t>1.  29</a:t>
            </a:r>
            <a:br>
              <a:rPr lang="en-US" dirty="0" smtClean="0"/>
            </a:br>
            <a:r>
              <a:rPr lang="en-US" dirty="0" smtClean="0"/>
              <a:t>2.  30</a:t>
            </a:r>
            <a:br>
              <a:rPr lang="en-US" dirty="0" smtClean="0"/>
            </a:br>
            <a:r>
              <a:rPr lang="en-US" dirty="0" smtClean="0"/>
              <a:t>3.  27</a:t>
            </a:r>
            <a:br>
              <a:rPr lang="en-US" dirty="0" smtClean="0"/>
            </a:br>
            <a:r>
              <a:rPr lang="en-US" dirty="0" smtClean="0"/>
              <a:t>4.  25</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30</a:t>
            </a:r>
            <a:endParaRPr lang="en-US" dirty="0"/>
          </a:p>
        </p:txBody>
      </p:sp>
    </p:spTree>
    <p:extLst>
      <p:ext uri="{BB962C8B-B14F-4D97-AF65-F5344CB8AC3E}">
        <p14:creationId xmlns:p14="http://schemas.microsoft.com/office/powerpoint/2010/main" val="1290854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78362"/>
          </a:xfrm>
        </p:spPr>
        <p:txBody>
          <a:bodyPr>
            <a:normAutofit fontScale="90000"/>
          </a:bodyPr>
          <a:lstStyle/>
          <a:p>
            <a:pPr algn="l"/>
            <a:r>
              <a:rPr lang="en-US" dirty="0" smtClean="0"/>
              <a:t>Q40 – Abandonment of post means, employee absents himself for more than</a:t>
            </a:r>
            <a:br>
              <a:rPr lang="en-US" dirty="0" smtClean="0"/>
            </a:br>
            <a:r>
              <a:rPr lang="en-US" dirty="0" smtClean="0"/>
              <a:t>1.  4 days</a:t>
            </a:r>
            <a:br>
              <a:rPr lang="en-US" dirty="0" smtClean="0"/>
            </a:br>
            <a:r>
              <a:rPr lang="en-US" dirty="0" smtClean="0"/>
              <a:t>2.  60 days</a:t>
            </a:r>
            <a:br>
              <a:rPr lang="en-US" dirty="0" smtClean="0"/>
            </a:br>
            <a:r>
              <a:rPr lang="en-US" dirty="0" smtClean="0"/>
              <a:t>3.  90 days</a:t>
            </a:r>
            <a:br>
              <a:rPr lang="en-US" dirty="0" smtClean="0"/>
            </a:br>
            <a:r>
              <a:rPr lang="en-US" dirty="0" smtClean="0"/>
              <a:t>4.  100 days</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90 days</a:t>
            </a:r>
            <a:endParaRPr lang="en-US" dirty="0"/>
          </a:p>
        </p:txBody>
      </p:sp>
    </p:spTree>
    <p:extLst>
      <p:ext uri="{BB962C8B-B14F-4D97-AF65-F5344CB8AC3E}">
        <p14:creationId xmlns:p14="http://schemas.microsoft.com/office/powerpoint/2010/main" val="189839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Q41 – Appeal has to be preferred by the aggrieved employee within ___  from the date of receipt of order</a:t>
            </a:r>
            <a:br>
              <a:rPr lang="en-US" dirty="0" smtClean="0"/>
            </a:br>
            <a:r>
              <a:rPr lang="en-US" dirty="0" smtClean="0"/>
              <a:t>1.  45 days</a:t>
            </a:r>
            <a:br>
              <a:rPr lang="en-US" dirty="0" smtClean="0"/>
            </a:br>
            <a:r>
              <a:rPr lang="en-US" dirty="0" smtClean="0"/>
              <a:t>2.  3 months</a:t>
            </a:r>
            <a:br>
              <a:rPr lang="en-US" dirty="0" smtClean="0"/>
            </a:br>
            <a:r>
              <a:rPr lang="en-US" dirty="0" smtClean="0"/>
              <a:t>3.  30 days</a:t>
            </a:r>
            <a:br>
              <a:rPr lang="en-US" dirty="0" smtClean="0"/>
            </a:br>
            <a:r>
              <a:rPr lang="en-US" dirty="0" smtClean="0"/>
              <a:t>4.  6 months</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3 months</a:t>
            </a:r>
            <a:endParaRPr lang="en-US" dirty="0"/>
          </a:p>
        </p:txBody>
      </p:sp>
    </p:spTree>
    <p:extLst>
      <p:ext uri="{BB962C8B-B14F-4D97-AF65-F5344CB8AC3E}">
        <p14:creationId xmlns:p14="http://schemas.microsoft.com/office/powerpoint/2010/main" val="3136802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a:bodyPr>
          <a:lstStyle/>
          <a:p>
            <a:pPr algn="l"/>
            <a:r>
              <a:rPr lang="en-US" dirty="0" smtClean="0"/>
              <a:t>Q42 – Rule 33 deals with</a:t>
            </a:r>
            <a:br>
              <a:rPr lang="en-US" dirty="0" smtClean="0"/>
            </a:br>
            <a:r>
              <a:rPr lang="en-US" dirty="0" smtClean="0"/>
              <a:t>1.  Right to appeal</a:t>
            </a:r>
            <a:br>
              <a:rPr lang="en-US" dirty="0" smtClean="0"/>
            </a:br>
            <a:r>
              <a:rPr lang="en-US" dirty="0" smtClean="0"/>
              <a:t>2.  Withholding of appeal</a:t>
            </a:r>
            <a:br>
              <a:rPr lang="en-US" dirty="0" smtClean="0"/>
            </a:br>
            <a:r>
              <a:rPr lang="en-US" dirty="0" smtClean="0"/>
              <a:t>3.  Communication of appeal</a:t>
            </a:r>
            <a:br>
              <a:rPr lang="en-US" dirty="0" smtClean="0"/>
            </a:br>
            <a:r>
              <a:rPr lang="en-US" dirty="0" smtClean="0"/>
              <a:t>4.  Transmission of appeal</a:t>
            </a:r>
            <a:endParaRPr lang="en-US" dirty="0"/>
          </a:p>
        </p:txBody>
      </p:sp>
      <p:sp>
        <p:nvSpPr>
          <p:cNvPr id="3" name="Content Placeholder 2"/>
          <p:cNvSpPr>
            <a:spLocks noGrp="1"/>
          </p:cNvSpPr>
          <p:nvPr>
            <p:ph idx="1"/>
          </p:nvPr>
        </p:nvSpPr>
        <p:spPr>
          <a:xfrm>
            <a:off x="457200" y="5257800"/>
            <a:ext cx="8229600" cy="868363"/>
          </a:xfrm>
        </p:spPr>
        <p:txBody>
          <a:bodyPr/>
          <a:lstStyle/>
          <a:p>
            <a:r>
              <a:rPr lang="en-US" dirty="0" err="1" smtClean="0"/>
              <a:t>Ans</a:t>
            </a:r>
            <a:r>
              <a:rPr lang="en-US" dirty="0" smtClean="0"/>
              <a:t> – Withholding of appeal</a:t>
            </a:r>
            <a:endParaRPr lang="en-US" dirty="0"/>
          </a:p>
        </p:txBody>
      </p:sp>
    </p:spTree>
    <p:extLst>
      <p:ext uri="{BB962C8B-B14F-4D97-AF65-F5344CB8AC3E}">
        <p14:creationId xmlns:p14="http://schemas.microsoft.com/office/powerpoint/2010/main" val="315982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rmAutofit fontScale="90000"/>
          </a:bodyPr>
          <a:lstStyle/>
          <a:p>
            <a:pPr algn="l"/>
            <a:r>
              <a:rPr lang="en-US" dirty="0" smtClean="0"/>
              <a:t>Q43 – Appeals should be disposed off within ___ from the date of receipt of appeal by the Appellate Authority</a:t>
            </a:r>
            <a:br>
              <a:rPr lang="en-US" dirty="0" smtClean="0"/>
            </a:br>
            <a:r>
              <a:rPr lang="en-US" dirty="0" smtClean="0"/>
              <a:t>1.  6 months</a:t>
            </a:r>
            <a:br>
              <a:rPr lang="en-US" dirty="0" smtClean="0"/>
            </a:br>
            <a:r>
              <a:rPr lang="en-US" dirty="0" smtClean="0"/>
              <a:t>2.  3 months</a:t>
            </a:r>
            <a:br>
              <a:rPr lang="en-US" dirty="0" smtClean="0"/>
            </a:br>
            <a:r>
              <a:rPr lang="en-US" dirty="0" smtClean="0"/>
              <a:t>3.  9 months</a:t>
            </a:r>
            <a:br>
              <a:rPr lang="en-US" dirty="0" smtClean="0"/>
            </a:br>
            <a:r>
              <a:rPr lang="en-US" dirty="0" smtClean="0"/>
              <a:t>4.  12 months</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a:t>
            </a:r>
            <a:r>
              <a:rPr lang="en-US" dirty="0"/>
              <a:t>6</a:t>
            </a:r>
            <a:r>
              <a:rPr lang="en-US" dirty="0" smtClean="0"/>
              <a:t> months</a:t>
            </a:r>
            <a:endParaRPr lang="en-US" dirty="0"/>
          </a:p>
        </p:txBody>
      </p:sp>
    </p:spTree>
    <p:extLst>
      <p:ext uri="{BB962C8B-B14F-4D97-AF65-F5344CB8AC3E}">
        <p14:creationId xmlns:p14="http://schemas.microsoft.com/office/powerpoint/2010/main" val="2342318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txBody>
          <a:bodyPr/>
          <a:lstStyle/>
          <a:p>
            <a:pPr algn="l"/>
            <a:r>
              <a:rPr lang="en-US" dirty="0" smtClean="0"/>
              <a:t>Q44 – During suspension period, the subsistence allowance initially paid is</a:t>
            </a:r>
            <a:br>
              <a:rPr lang="en-US" dirty="0" smtClean="0"/>
            </a:br>
            <a:r>
              <a:rPr lang="en-US" dirty="0" smtClean="0"/>
              <a:t>1.  25% </a:t>
            </a:r>
            <a:br>
              <a:rPr lang="en-US" dirty="0" smtClean="0"/>
            </a:br>
            <a:r>
              <a:rPr lang="en-US" dirty="0" smtClean="0"/>
              <a:t>2.  50%</a:t>
            </a:r>
            <a:br>
              <a:rPr lang="en-US" dirty="0" smtClean="0"/>
            </a:br>
            <a:r>
              <a:rPr lang="en-US" dirty="0" smtClean="0"/>
              <a:t>3.  75%</a:t>
            </a:r>
            <a:br>
              <a:rPr lang="en-US" dirty="0" smtClean="0"/>
            </a:br>
            <a:r>
              <a:rPr lang="en-US" dirty="0" smtClean="0"/>
              <a:t>4.  Nil</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50%</a:t>
            </a:r>
            <a:endParaRPr lang="en-US" dirty="0"/>
          </a:p>
        </p:txBody>
      </p:sp>
    </p:spTree>
    <p:extLst>
      <p:ext uri="{BB962C8B-B14F-4D97-AF65-F5344CB8AC3E}">
        <p14:creationId xmlns:p14="http://schemas.microsoft.com/office/powerpoint/2010/main" val="418152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lstStyle/>
          <a:p>
            <a:pPr algn="l"/>
            <a:r>
              <a:rPr lang="en-US" dirty="0" smtClean="0"/>
              <a:t>Q45 – If minor penalty is imposed, employee is not eligible for promotion for ___ years</a:t>
            </a:r>
            <a:br>
              <a:rPr lang="en-US" dirty="0" smtClean="0"/>
            </a:br>
            <a:r>
              <a:rPr lang="en-US" dirty="0" smtClean="0"/>
              <a:t>1.  NIL</a:t>
            </a:r>
            <a:br>
              <a:rPr lang="en-US" dirty="0" smtClean="0"/>
            </a:br>
            <a:r>
              <a:rPr lang="en-US" dirty="0" smtClean="0"/>
              <a:t>2.  2</a:t>
            </a:r>
            <a:br>
              <a:rPr lang="en-US" dirty="0" smtClean="0"/>
            </a:br>
            <a:r>
              <a:rPr lang="en-US" dirty="0" smtClean="0"/>
              <a:t>3.  </a:t>
            </a:r>
            <a:r>
              <a:rPr lang="en-US" dirty="0"/>
              <a:t>1</a:t>
            </a:r>
            <a:r>
              <a:rPr lang="en-US" dirty="0" smtClean="0"/>
              <a:t/>
            </a:r>
            <a:br>
              <a:rPr lang="en-US" dirty="0" smtClean="0"/>
            </a:br>
            <a:r>
              <a:rPr lang="en-US" dirty="0" smtClean="0"/>
              <a:t>4.  3 </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a:t>
            </a:r>
            <a:r>
              <a:rPr lang="en-US" dirty="0"/>
              <a:t>1</a:t>
            </a:r>
          </a:p>
        </p:txBody>
      </p:sp>
    </p:spTree>
    <p:extLst>
      <p:ext uri="{BB962C8B-B14F-4D97-AF65-F5344CB8AC3E}">
        <p14:creationId xmlns:p14="http://schemas.microsoft.com/office/powerpoint/2010/main" val="1013113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noAutofit/>
          </a:bodyPr>
          <a:lstStyle/>
          <a:p>
            <a:pPr algn="l"/>
            <a:r>
              <a:rPr lang="en-US" sz="3600" dirty="0" smtClean="0"/>
              <a:t>Q46 – During the pendency of enquiry proceedings if an employee is found suitable for promotion, then decision about his promotion is </a:t>
            </a:r>
            <a:br>
              <a:rPr lang="en-US" sz="3600" dirty="0" smtClean="0"/>
            </a:br>
            <a:r>
              <a:rPr lang="en-US" sz="3600" dirty="0" smtClean="0"/>
              <a:t>1.  Deferred</a:t>
            </a:r>
            <a:br>
              <a:rPr lang="en-US" sz="3600" dirty="0" smtClean="0"/>
            </a:br>
            <a:r>
              <a:rPr lang="en-US" sz="3600" dirty="0" smtClean="0"/>
              <a:t>2.  Rejected</a:t>
            </a:r>
            <a:br>
              <a:rPr lang="en-US" sz="3600" dirty="0" smtClean="0"/>
            </a:br>
            <a:r>
              <a:rPr lang="en-US" sz="3600" dirty="0" smtClean="0"/>
              <a:t>3.  Kept under sealed cover</a:t>
            </a:r>
            <a:br>
              <a:rPr lang="en-US" sz="3600" dirty="0" smtClean="0"/>
            </a:br>
            <a:r>
              <a:rPr lang="en-US" sz="3600" dirty="0" smtClean="0"/>
              <a:t>4.  Promotion order will be served and proceedings will continue</a:t>
            </a:r>
            <a:endParaRPr lang="en-US" sz="3600"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Kept under sealed cover</a:t>
            </a:r>
            <a:endParaRPr lang="en-US" dirty="0"/>
          </a:p>
        </p:txBody>
      </p:sp>
    </p:spTree>
    <p:extLst>
      <p:ext uri="{BB962C8B-B14F-4D97-AF65-F5344CB8AC3E}">
        <p14:creationId xmlns:p14="http://schemas.microsoft.com/office/powerpoint/2010/main" val="1354812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lstStyle/>
          <a:p>
            <a:pPr algn="l"/>
            <a:r>
              <a:rPr lang="en-US" dirty="0" smtClean="0"/>
              <a:t>Q47 – Rule 39 under CDA Rules deals with</a:t>
            </a:r>
            <a:br>
              <a:rPr lang="en-US" dirty="0" smtClean="0"/>
            </a:br>
            <a:r>
              <a:rPr lang="en-US" dirty="0" smtClean="0"/>
              <a:t>1.  Appeal</a:t>
            </a:r>
            <a:br>
              <a:rPr lang="en-US" dirty="0" smtClean="0"/>
            </a:br>
            <a:r>
              <a:rPr lang="en-US" dirty="0" smtClean="0"/>
              <a:t>2.  Memorial</a:t>
            </a:r>
            <a:br>
              <a:rPr lang="en-US" dirty="0" smtClean="0"/>
            </a:br>
            <a:r>
              <a:rPr lang="en-US" dirty="0" smtClean="0"/>
              <a:t>3.  Review</a:t>
            </a:r>
            <a:br>
              <a:rPr lang="en-US" dirty="0" smtClean="0"/>
            </a:br>
            <a:r>
              <a:rPr lang="en-US" dirty="0" smtClean="0"/>
              <a:t>4.  None of the above</a:t>
            </a:r>
            <a:endParaRPr lang="en-US" dirty="0"/>
          </a:p>
        </p:txBody>
      </p:sp>
      <p:sp>
        <p:nvSpPr>
          <p:cNvPr id="3" name="Content Placeholder 2"/>
          <p:cNvSpPr>
            <a:spLocks noGrp="1"/>
          </p:cNvSpPr>
          <p:nvPr>
            <p:ph idx="1"/>
          </p:nvPr>
        </p:nvSpPr>
        <p:spPr>
          <a:xfrm>
            <a:off x="457200" y="5486400"/>
            <a:ext cx="8229600" cy="639763"/>
          </a:xfrm>
        </p:spPr>
        <p:txBody>
          <a:bodyPr/>
          <a:lstStyle/>
          <a:p>
            <a:r>
              <a:rPr lang="en-US" dirty="0" err="1" smtClean="0"/>
              <a:t>Ans</a:t>
            </a:r>
            <a:r>
              <a:rPr lang="en-US" dirty="0" smtClean="0"/>
              <a:t> – Review</a:t>
            </a:r>
            <a:endParaRPr lang="en-US" dirty="0"/>
          </a:p>
        </p:txBody>
      </p:sp>
    </p:spTree>
    <p:extLst>
      <p:ext uri="{BB962C8B-B14F-4D97-AF65-F5344CB8AC3E}">
        <p14:creationId xmlns:p14="http://schemas.microsoft.com/office/powerpoint/2010/main" val="4152412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txBody>
          <a:bodyPr>
            <a:normAutofit/>
          </a:bodyPr>
          <a:lstStyle/>
          <a:p>
            <a:pPr algn="l"/>
            <a:r>
              <a:rPr lang="en-US" dirty="0" smtClean="0"/>
              <a:t>Q48 – If the employee is aggrieved of his penalty even after appeal, he will prefer for</a:t>
            </a:r>
            <a:br>
              <a:rPr lang="en-US" dirty="0" smtClean="0"/>
            </a:br>
            <a:r>
              <a:rPr lang="en-US" dirty="0" smtClean="0"/>
              <a:t>1.  Second appeal</a:t>
            </a:r>
            <a:br>
              <a:rPr lang="en-US" dirty="0" smtClean="0"/>
            </a:br>
            <a:r>
              <a:rPr lang="en-US" dirty="0" smtClean="0"/>
              <a:t>2.  will take up his case legally </a:t>
            </a:r>
            <a:br>
              <a:rPr lang="en-US" dirty="0" smtClean="0"/>
            </a:br>
            <a:r>
              <a:rPr lang="en-US" dirty="0" smtClean="0"/>
              <a:t>3.  Memorial</a:t>
            </a:r>
            <a:br>
              <a:rPr lang="en-US" dirty="0" smtClean="0"/>
            </a:br>
            <a:r>
              <a:rPr lang="en-US" dirty="0" smtClean="0"/>
              <a:t>4.  None of the above</a:t>
            </a:r>
            <a:endParaRPr lang="en-US" dirty="0"/>
          </a:p>
        </p:txBody>
      </p:sp>
      <p:sp>
        <p:nvSpPr>
          <p:cNvPr id="3" name="Content Placeholder 2"/>
          <p:cNvSpPr>
            <a:spLocks noGrp="1"/>
          </p:cNvSpPr>
          <p:nvPr>
            <p:ph idx="1"/>
          </p:nvPr>
        </p:nvSpPr>
        <p:spPr>
          <a:xfrm>
            <a:off x="457200" y="5486400"/>
            <a:ext cx="8229600" cy="639763"/>
          </a:xfrm>
        </p:spPr>
        <p:txBody>
          <a:bodyPr/>
          <a:lstStyle/>
          <a:p>
            <a:r>
              <a:rPr lang="en-US" dirty="0" err="1" smtClean="0"/>
              <a:t>Ans</a:t>
            </a:r>
            <a:r>
              <a:rPr lang="en-US" dirty="0" smtClean="0"/>
              <a:t> – Memorial</a:t>
            </a:r>
            <a:endParaRPr lang="en-US" dirty="0"/>
          </a:p>
        </p:txBody>
      </p:sp>
    </p:spTree>
    <p:extLst>
      <p:ext uri="{BB962C8B-B14F-4D97-AF65-F5344CB8AC3E}">
        <p14:creationId xmlns:p14="http://schemas.microsoft.com/office/powerpoint/2010/main" val="1810615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73562"/>
          </a:xfrm>
        </p:spPr>
        <p:txBody>
          <a:bodyPr>
            <a:normAutofit fontScale="90000"/>
          </a:bodyPr>
          <a:lstStyle/>
          <a:p>
            <a:pPr algn="l"/>
            <a:r>
              <a:rPr lang="en-US" dirty="0" smtClean="0"/>
              <a:t>Q4 – Board Sub-committee HR consists of</a:t>
            </a:r>
            <a:br>
              <a:rPr lang="en-US" dirty="0" smtClean="0"/>
            </a:br>
            <a:r>
              <a:rPr lang="en-US" dirty="0" smtClean="0"/>
              <a:t>1. Directors of the Board nominated by the Board</a:t>
            </a:r>
            <a:br>
              <a:rPr lang="en-US" dirty="0" smtClean="0"/>
            </a:br>
            <a:r>
              <a:rPr lang="en-US" dirty="0" smtClean="0"/>
              <a:t>2. CMD and Director &amp; GMs</a:t>
            </a:r>
            <a:br>
              <a:rPr lang="en-US" dirty="0" smtClean="0"/>
            </a:br>
            <a:r>
              <a:rPr lang="en-US" dirty="0" smtClean="0"/>
              <a:t>3. Committee of GMs</a:t>
            </a:r>
            <a:br>
              <a:rPr lang="en-US" dirty="0" smtClean="0"/>
            </a:br>
            <a:r>
              <a:rPr lang="en-US" dirty="0" smtClean="0"/>
              <a:t>4. GM (HR) and two other GMs</a:t>
            </a:r>
            <a:endParaRPr lang="en-US" dirty="0"/>
          </a:p>
        </p:txBody>
      </p:sp>
      <p:sp>
        <p:nvSpPr>
          <p:cNvPr id="3" name="Content Placeholder 2"/>
          <p:cNvSpPr>
            <a:spLocks noGrp="1"/>
          </p:cNvSpPr>
          <p:nvPr>
            <p:ph idx="1"/>
          </p:nvPr>
        </p:nvSpPr>
        <p:spPr>
          <a:xfrm>
            <a:off x="457200" y="5181600"/>
            <a:ext cx="8229600" cy="944563"/>
          </a:xfrm>
        </p:spPr>
        <p:txBody>
          <a:bodyPr>
            <a:normAutofit fontScale="92500" lnSpcReduction="10000"/>
          </a:bodyPr>
          <a:lstStyle/>
          <a:p>
            <a:r>
              <a:rPr lang="en-US" dirty="0" err="1" smtClean="0"/>
              <a:t>Ans</a:t>
            </a:r>
            <a:r>
              <a:rPr lang="en-US" dirty="0" smtClean="0"/>
              <a:t> – Directors of the Board nominated by the Board</a:t>
            </a:r>
            <a:endParaRPr lang="en-US" dirty="0"/>
          </a:p>
        </p:txBody>
      </p:sp>
    </p:spTree>
    <p:extLst>
      <p:ext uri="{BB962C8B-B14F-4D97-AF65-F5344CB8AC3E}">
        <p14:creationId xmlns:p14="http://schemas.microsoft.com/office/powerpoint/2010/main" val="3059918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normAutofit fontScale="90000"/>
          </a:bodyPr>
          <a:lstStyle/>
          <a:p>
            <a:pPr algn="l"/>
            <a:r>
              <a:rPr lang="en-US" dirty="0" smtClean="0"/>
              <a:t>Q49 – If employee is aggrieved of Appellate Authority’s decision, he has the option to further appeal to the Memorial Authority within </a:t>
            </a:r>
            <a:br>
              <a:rPr lang="en-US" dirty="0" smtClean="0"/>
            </a:br>
            <a:r>
              <a:rPr lang="en-US" dirty="0" smtClean="0"/>
              <a:t>1.  6 months</a:t>
            </a:r>
            <a:br>
              <a:rPr lang="en-US" dirty="0" smtClean="0"/>
            </a:br>
            <a:r>
              <a:rPr lang="en-US" dirty="0" smtClean="0"/>
              <a:t>2.  3 months</a:t>
            </a:r>
            <a:br>
              <a:rPr lang="en-US" dirty="0" smtClean="0"/>
            </a:br>
            <a:r>
              <a:rPr lang="en-US" dirty="0" smtClean="0"/>
              <a:t>3.  one month</a:t>
            </a:r>
            <a:br>
              <a:rPr lang="en-US" dirty="0" smtClean="0"/>
            </a:br>
            <a:r>
              <a:rPr lang="en-US" dirty="0" smtClean="0"/>
              <a:t>4.  12 months</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6 months</a:t>
            </a:r>
            <a:endParaRPr lang="en-US" dirty="0"/>
          </a:p>
        </p:txBody>
      </p:sp>
    </p:spTree>
    <p:extLst>
      <p:ext uri="{BB962C8B-B14F-4D97-AF65-F5344CB8AC3E}">
        <p14:creationId xmlns:p14="http://schemas.microsoft.com/office/powerpoint/2010/main" val="1037043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lstStyle/>
          <a:p>
            <a:pPr algn="l"/>
            <a:r>
              <a:rPr lang="en-US" dirty="0" smtClean="0"/>
              <a:t>Q50 – Rule 40 under CDA Rules deals with</a:t>
            </a:r>
            <a:br>
              <a:rPr lang="en-US" dirty="0" smtClean="0"/>
            </a:br>
            <a:r>
              <a:rPr lang="en-US" dirty="0" smtClean="0"/>
              <a:t>1.  Appeal</a:t>
            </a:r>
            <a:br>
              <a:rPr lang="en-US" dirty="0" smtClean="0"/>
            </a:br>
            <a:r>
              <a:rPr lang="en-US" dirty="0" smtClean="0"/>
              <a:t>2.  Amendment to CDA Rules</a:t>
            </a:r>
            <a:br>
              <a:rPr lang="en-US" dirty="0" smtClean="0"/>
            </a:br>
            <a:r>
              <a:rPr lang="en-US" dirty="0" smtClean="0"/>
              <a:t>3.  Administrative Instructions on CDA Rules</a:t>
            </a:r>
            <a:br>
              <a:rPr lang="en-US" dirty="0" smtClean="0"/>
            </a:br>
            <a:r>
              <a:rPr lang="en-US" dirty="0" smtClean="0"/>
              <a:t>4.  Memorial</a:t>
            </a:r>
            <a:endParaRPr lang="en-US" dirty="0"/>
          </a:p>
        </p:txBody>
      </p:sp>
      <p:sp>
        <p:nvSpPr>
          <p:cNvPr id="3" name="Content Placeholder 2"/>
          <p:cNvSpPr>
            <a:spLocks noGrp="1"/>
          </p:cNvSpPr>
          <p:nvPr>
            <p:ph idx="1"/>
          </p:nvPr>
        </p:nvSpPr>
        <p:spPr>
          <a:xfrm>
            <a:off x="457200" y="5562600"/>
            <a:ext cx="8229600" cy="563563"/>
          </a:xfrm>
        </p:spPr>
        <p:txBody>
          <a:bodyPr>
            <a:normAutofit lnSpcReduction="10000"/>
          </a:bodyPr>
          <a:lstStyle/>
          <a:p>
            <a:r>
              <a:rPr lang="en-US" dirty="0" err="1" smtClean="0"/>
              <a:t>Ans</a:t>
            </a:r>
            <a:r>
              <a:rPr lang="en-US" dirty="0" smtClean="0"/>
              <a:t> - Memorial</a:t>
            </a:r>
            <a:endParaRPr lang="en-US" dirty="0"/>
          </a:p>
        </p:txBody>
      </p:sp>
    </p:spTree>
    <p:extLst>
      <p:ext uri="{BB962C8B-B14F-4D97-AF65-F5344CB8AC3E}">
        <p14:creationId xmlns:p14="http://schemas.microsoft.com/office/powerpoint/2010/main" val="994523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normAutofit/>
          </a:bodyPr>
          <a:lstStyle/>
          <a:p>
            <a:pPr algn="l"/>
            <a:r>
              <a:rPr lang="en-US" dirty="0"/>
              <a:t>Q51 – </a:t>
            </a:r>
            <a:r>
              <a:rPr lang="en-US" dirty="0" smtClean="0"/>
              <a:t>Who is the authority to issue administrative guidelines for CDA Rules</a:t>
            </a:r>
            <a:r>
              <a:rPr lang="en-US" dirty="0"/>
              <a:t/>
            </a:r>
            <a:br>
              <a:rPr lang="en-US" dirty="0"/>
            </a:br>
            <a:r>
              <a:rPr lang="en-US" dirty="0"/>
              <a:t>1.  </a:t>
            </a:r>
            <a:r>
              <a:rPr lang="en-US" dirty="0" smtClean="0"/>
              <a:t>CMD</a:t>
            </a:r>
            <a:r>
              <a:rPr lang="en-US" dirty="0"/>
              <a:t/>
            </a:r>
            <a:br>
              <a:rPr lang="en-US" dirty="0"/>
            </a:br>
            <a:r>
              <a:rPr lang="en-US" dirty="0"/>
              <a:t>2.  </a:t>
            </a:r>
            <a:r>
              <a:rPr lang="en-US" dirty="0" smtClean="0"/>
              <a:t>GM (HR)</a:t>
            </a:r>
            <a:r>
              <a:rPr lang="en-US" dirty="0"/>
              <a:t/>
            </a:r>
            <a:br>
              <a:rPr lang="en-US" dirty="0"/>
            </a:br>
            <a:r>
              <a:rPr lang="en-US" dirty="0"/>
              <a:t>3.  </a:t>
            </a:r>
            <a:r>
              <a:rPr lang="en-US" dirty="0" smtClean="0"/>
              <a:t>Board</a:t>
            </a:r>
            <a:r>
              <a:rPr lang="en-US" dirty="0"/>
              <a:t/>
            </a:r>
            <a:br>
              <a:rPr lang="en-US" dirty="0"/>
            </a:br>
            <a:r>
              <a:rPr lang="en-US" dirty="0"/>
              <a:t>4.  </a:t>
            </a:r>
            <a:r>
              <a:rPr lang="en-US" dirty="0" smtClean="0"/>
              <a:t>GM &amp; Director</a:t>
            </a:r>
            <a:endParaRPr lang="en-US" dirty="0"/>
          </a:p>
        </p:txBody>
      </p:sp>
      <p:sp>
        <p:nvSpPr>
          <p:cNvPr id="3" name="Content Placeholder 2"/>
          <p:cNvSpPr>
            <a:spLocks noGrp="1"/>
          </p:cNvSpPr>
          <p:nvPr>
            <p:ph idx="1"/>
          </p:nvPr>
        </p:nvSpPr>
        <p:spPr>
          <a:xfrm>
            <a:off x="457200" y="5562600"/>
            <a:ext cx="8229600" cy="563563"/>
          </a:xfrm>
        </p:spPr>
        <p:txBody>
          <a:bodyPr>
            <a:normAutofit lnSpcReduction="10000"/>
          </a:bodyPr>
          <a:lstStyle/>
          <a:p>
            <a:r>
              <a:rPr lang="en-US" dirty="0" err="1"/>
              <a:t>Ans</a:t>
            </a:r>
            <a:r>
              <a:rPr lang="en-US" dirty="0"/>
              <a:t> </a:t>
            </a:r>
            <a:r>
              <a:rPr lang="en-US"/>
              <a:t>– </a:t>
            </a:r>
            <a:r>
              <a:rPr lang="en-US" smtClean="0"/>
              <a:t>CMD</a:t>
            </a:r>
            <a:endParaRPr lang="en-US" dirty="0"/>
          </a:p>
        </p:txBody>
      </p:sp>
    </p:spTree>
    <p:extLst>
      <p:ext uri="{BB962C8B-B14F-4D97-AF65-F5344CB8AC3E}">
        <p14:creationId xmlns:p14="http://schemas.microsoft.com/office/powerpoint/2010/main" val="1032078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sz="3600" dirty="0" smtClean="0"/>
              <a:t>Q52 – Major penalty has been imposed to an employee in the year March </a:t>
            </a:r>
            <a:r>
              <a:rPr lang="en-US" sz="3600" dirty="0" smtClean="0"/>
              <a:t>2021.  </a:t>
            </a:r>
            <a:r>
              <a:rPr lang="en-US" sz="3600" dirty="0" smtClean="0"/>
              <a:t>He has completed three years in his present cadre.  Whether he can apply under fast track for the year </a:t>
            </a:r>
            <a:r>
              <a:rPr lang="en-US" sz="3600" dirty="0" smtClean="0"/>
              <a:t>2024-25 </a:t>
            </a:r>
            <a:r>
              <a:rPr lang="en-US" sz="3600" dirty="0" smtClean="0"/>
              <a:t/>
            </a:r>
            <a:br>
              <a:rPr lang="en-US" sz="3600" dirty="0" smtClean="0"/>
            </a:br>
            <a:r>
              <a:rPr lang="en-US" sz="3600" dirty="0" smtClean="0"/>
              <a:t>1. Yes</a:t>
            </a:r>
            <a:br>
              <a:rPr lang="en-US" sz="3600" dirty="0" smtClean="0"/>
            </a:br>
            <a:r>
              <a:rPr lang="en-US" sz="3600" dirty="0" smtClean="0"/>
              <a:t>2. No, he cannot apply</a:t>
            </a:r>
            <a:br>
              <a:rPr lang="en-US" sz="3600" dirty="0" smtClean="0"/>
            </a:br>
            <a:r>
              <a:rPr lang="en-US" sz="3600" dirty="0" smtClean="0"/>
              <a:t>3. Yes, but his case for promotion will not be considered under rigor effect</a:t>
            </a:r>
            <a:br>
              <a:rPr lang="en-US" sz="3600" dirty="0" smtClean="0"/>
            </a:br>
            <a:r>
              <a:rPr lang="en-US" sz="3600" dirty="0" smtClean="0"/>
              <a:t>4. None of the above</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Yes</a:t>
            </a:r>
            <a:endParaRPr lang="en-US" dirty="0"/>
          </a:p>
        </p:txBody>
      </p:sp>
    </p:spTree>
    <p:extLst>
      <p:ext uri="{BB962C8B-B14F-4D97-AF65-F5344CB8AC3E}">
        <p14:creationId xmlns:p14="http://schemas.microsoft.com/office/powerpoint/2010/main" val="1890276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Q53 – In a departmental enquiry, whose role can be compared to that of a Judge</a:t>
            </a:r>
            <a:br>
              <a:rPr lang="en-US" dirty="0" smtClean="0"/>
            </a:br>
            <a:r>
              <a:rPr lang="en-US" dirty="0" smtClean="0"/>
              <a:t>1.  Presenting Officer</a:t>
            </a:r>
            <a:br>
              <a:rPr lang="en-US" dirty="0" smtClean="0"/>
            </a:br>
            <a:r>
              <a:rPr lang="en-US" dirty="0" smtClean="0"/>
              <a:t>2.  </a:t>
            </a:r>
            <a:r>
              <a:rPr lang="en-US" dirty="0" err="1" smtClean="0"/>
              <a:t>Chargesheeted</a:t>
            </a:r>
            <a:r>
              <a:rPr lang="en-US" dirty="0" smtClean="0"/>
              <a:t> employee</a:t>
            </a:r>
            <a:br>
              <a:rPr lang="en-US" dirty="0" smtClean="0"/>
            </a:br>
            <a:r>
              <a:rPr lang="en-US" dirty="0" smtClean="0"/>
              <a:t>3.  Investigating Officer</a:t>
            </a:r>
            <a:br>
              <a:rPr lang="en-US" dirty="0" smtClean="0"/>
            </a:br>
            <a:r>
              <a:rPr lang="en-US" dirty="0" smtClean="0"/>
              <a:t>4.  Inquiry Officer</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Inquiry Officer</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Q54 – Individual Company-wise Board approved CDA Rules came into effect from the year</a:t>
            </a:r>
            <a:br>
              <a:rPr lang="en-US" dirty="0" smtClean="0"/>
            </a:br>
            <a:r>
              <a:rPr lang="en-US" dirty="0" smtClean="0"/>
              <a:t>1.  2006</a:t>
            </a:r>
            <a:br>
              <a:rPr lang="en-US" dirty="0" smtClean="0"/>
            </a:br>
            <a:r>
              <a:rPr lang="en-US" dirty="0" smtClean="0"/>
              <a:t>2.  2014</a:t>
            </a:r>
            <a:br>
              <a:rPr lang="en-US" dirty="0" smtClean="0"/>
            </a:br>
            <a:r>
              <a:rPr lang="en-US" dirty="0" smtClean="0"/>
              <a:t>3.  2016</a:t>
            </a:r>
            <a:br>
              <a:rPr lang="en-US" dirty="0" smtClean="0"/>
            </a:br>
            <a:r>
              <a:rPr lang="en-US" dirty="0" smtClean="0"/>
              <a:t>4.  1975</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2014</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a:bodyPr>
          <a:lstStyle/>
          <a:p>
            <a:pPr algn="l"/>
            <a:r>
              <a:rPr lang="en-US" dirty="0" smtClean="0"/>
              <a:t>Q55 – Amendments to CDA Rules has to be approved by</a:t>
            </a:r>
            <a:br>
              <a:rPr lang="en-US" dirty="0" smtClean="0"/>
            </a:br>
            <a:r>
              <a:rPr lang="en-US" dirty="0" smtClean="0"/>
              <a:t>1.  CMD</a:t>
            </a:r>
            <a:br>
              <a:rPr lang="en-US" dirty="0" smtClean="0"/>
            </a:br>
            <a:r>
              <a:rPr lang="en-US" dirty="0" smtClean="0"/>
              <a:t>2.  GM(HR)</a:t>
            </a:r>
            <a:br>
              <a:rPr lang="en-US" dirty="0" smtClean="0"/>
            </a:br>
            <a:r>
              <a:rPr lang="en-US" dirty="0" smtClean="0"/>
              <a:t>3.  Board</a:t>
            </a:r>
            <a:br>
              <a:rPr lang="en-US" dirty="0" smtClean="0"/>
            </a:br>
            <a:r>
              <a:rPr lang="en-US" dirty="0" smtClean="0"/>
              <a:t>4.  Board Sub-committee</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Board</a:t>
            </a:r>
            <a:endParaRPr lang="en-US" dirty="0"/>
          </a:p>
        </p:txBody>
      </p:sp>
    </p:spTree>
    <p:extLst>
      <p:ext uri="{BB962C8B-B14F-4D97-AF65-F5344CB8AC3E}">
        <p14:creationId xmlns:p14="http://schemas.microsoft.com/office/powerpoint/2010/main" val="410486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Q56- An employee has been given 2 increments down in the year 2022 December.  In which year he is eligible to be considered for promotion</a:t>
            </a:r>
            <a:br>
              <a:rPr lang="en-US" dirty="0" smtClean="0"/>
            </a:br>
            <a:r>
              <a:rPr lang="en-US" dirty="0" smtClean="0"/>
              <a:t>1.  Immediately</a:t>
            </a:r>
            <a:br>
              <a:rPr lang="en-US" dirty="0" smtClean="0"/>
            </a:br>
            <a:r>
              <a:rPr lang="en-US" dirty="0" smtClean="0"/>
              <a:t>2.  After completion of one year</a:t>
            </a:r>
            <a:br>
              <a:rPr lang="en-US" dirty="0" smtClean="0"/>
            </a:br>
            <a:r>
              <a:rPr lang="en-US" dirty="0" smtClean="0"/>
              <a:t>3.  After completion of two years</a:t>
            </a:r>
            <a:br>
              <a:rPr lang="en-US" dirty="0" smtClean="0"/>
            </a:br>
            <a:r>
              <a:rPr lang="en-US" dirty="0" smtClean="0"/>
              <a:t>4.  Will never be considered for promotion</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After completion of two years</a:t>
            </a:r>
            <a:endParaRPr lang="en-US" dirty="0"/>
          </a:p>
        </p:txBody>
      </p:sp>
    </p:spTree>
    <p:extLst>
      <p:ext uri="{BB962C8B-B14F-4D97-AF65-F5344CB8AC3E}">
        <p14:creationId xmlns:p14="http://schemas.microsoft.com/office/powerpoint/2010/main" val="3147736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Q57- Rule 19 deals with</a:t>
            </a:r>
            <a:br>
              <a:rPr lang="en-US" dirty="0" smtClean="0"/>
            </a:br>
            <a:r>
              <a:rPr lang="en-US" dirty="0" smtClean="0"/>
              <a:t>1.  Employee absent from place of work</a:t>
            </a:r>
            <a:br>
              <a:rPr lang="en-US" dirty="0" smtClean="0"/>
            </a:br>
            <a:r>
              <a:rPr lang="en-US" dirty="0" smtClean="0"/>
              <a:t>2.  Employee absent for a day</a:t>
            </a:r>
            <a:br>
              <a:rPr lang="en-US" dirty="0" smtClean="0"/>
            </a:br>
            <a:r>
              <a:rPr lang="en-US" dirty="0" smtClean="0"/>
              <a:t>3.  Employee absent from his station</a:t>
            </a:r>
            <a:br>
              <a:rPr lang="en-US" dirty="0" smtClean="0"/>
            </a:br>
            <a:r>
              <a:rPr lang="en-US" dirty="0" smtClean="0"/>
              <a:t>4.  All the above</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Employee absent from station</a:t>
            </a:r>
            <a:endParaRPr lang="en-US" dirty="0"/>
          </a:p>
        </p:txBody>
      </p:sp>
    </p:spTree>
    <p:extLst>
      <p:ext uri="{BB962C8B-B14F-4D97-AF65-F5344CB8AC3E}">
        <p14:creationId xmlns:p14="http://schemas.microsoft.com/office/powerpoint/2010/main" val="2814099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Q58- ______ is not a compulsory deduction during suspension of an employee</a:t>
            </a:r>
            <a:br>
              <a:rPr lang="en-US" dirty="0" smtClean="0"/>
            </a:br>
            <a:r>
              <a:rPr lang="en-US" dirty="0" smtClean="0"/>
              <a:t>1.  LIC premium</a:t>
            </a:r>
            <a:br>
              <a:rPr lang="en-US" dirty="0" smtClean="0"/>
            </a:br>
            <a:r>
              <a:rPr lang="en-US" dirty="0" smtClean="0"/>
              <a:t>2.  Income Tax</a:t>
            </a:r>
            <a:br>
              <a:rPr lang="en-US" dirty="0" smtClean="0"/>
            </a:br>
            <a:r>
              <a:rPr lang="en-US" dirty="0" smtClean="0"/>
              <a:t>3.  Repayment of loans taken from Co</a:t>
            </a:r>
            <a:br>
              <a:rPr lang="en-US" dirty="0" smtClean="0"/>
            </a:br>
            <a:r>
              <a:rPr lang="en-US" dirty="0" smtClean="0"/>
              <a:t>4.  Premium towards </a:t>
            </a:r>
            <a:r>
              <a:rPr lang="en-US" dirty="0" err="1" smtClean="0"/>
              <a:t>mediclaim</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LIC premium</a:t>
            </a:r>
            <a:endParaRPr lang="en-US" dirty="0"/>
          </a:p>
        </p:txBody>
      </p:sp>
    </p:spTree>
    <p:extLst>
      <p:ext uri="{BB962C8B-B14F-4D97-AF65-F5344CB8AC3E}">
        <p14:creationId xmlns:p14="http://schemas.microsoft.com/office/powerpoint/2010/main" val="340286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4800600"/>
          </a:xfrm>
        </p:spPr>
        <p:txBody>
          <a:bodyPr>
            <a:normAutofit/>
          </a:bodyPr>
          <a:lstStyle/>
          <a:p>
            <a:pPr algn="l"/>
            <a:r>
              <a:rPr lang="en-US" dirty="0" smtClean="0"/>
              <a:t>Q5 – Misconduct is referred under</a:t>
            </a:r>
            <a:br>
              <a:rPr lang="en-US" dirty="0" smtClean="0"/>
            </a:br>
            <a:r>
              <a:rPr lang="en-US" dirty="0" smtClean="0"/>
              <a:t>1.  Rule 3</a:t>
            </a:r>
            <a:br>
              <a:rPr lang="en-US" dirty="0" smtClean="0"/>
            </a:br>
            <a:r>
              <a:rPr lang="en-US" dirty="0" smtClean="0"/>
              <a:t>2.  Rule 23</a:t>
            </a:r>
            <a:br>
              <a:rPr lang="en-US" dirty="0" smtClean="0"/>
            </a:br>
            <a:r>
              <a:rPr lang="en-US" dirty="0" smtClean="0"/>
              <a:t>3.  Rule 4</a:t>
            </a:r>
            <a:br>
              <a:rPr lang="en-US" dirty="0" smtClean="0"/>
            </a:br>
            <a:r>
              <a:rPr lang="en-US" dirty="0" smtClean="0"/>
              <a:t>4.  Rule 20</a:t>
            </a:r>
            <a:endParaRPr lang="en-US" dirty="0"/>
          </a:p>
        </p:txBody>
      </p:sp>
      <p:sp>
        <p:nvSpPr>
          <p:cNvPr id="3" name="Content Placeholder 2"/>
          <p:cNvSpPr>
            <a:spLocks noGrp="1"/>
          </p:cNvSpPr>
          <p:nvPr>
            <p:ph idx="1"/>
          </p:nvPr>
        </p:nvSpPr>
        <p:spPr>
          <a:xfrm>
            <a:off x="457200" y="5410200"/>
            <a:ext cx="8229600" cy="990600"/>
          </a:xfrm>
        </p:spPr>
        <p:txBody>
          <a:bodyPr/>
          <a:lstStyle/>
          <a:p>
            <a:r>
              <a:rPr lang="en-US" dirty="0" err="1" smtClean="0"/>
              <a:t>Ans</a:t>
            </a:r>
            <a:r>
              <a:rPr lang="en-US" dirty="0" smtClean="0"/>
              <a:t> – Rule 4</a:t>
            </a:r>
            <a:endParaRPr lang="en-US" dirty="0"/>
          </a:p>
        </p:txBody>
      </p:sp>
    </p:spTree>
    <p:extLst>
      <p:ext uri="{BB962C8B-B14F-4D97-AF65-F5344CB8AC3E}">
        <p14:creationId xmlns:p14="http://schemas.microsoft.com/office/powerpoint/2010/main" val="145927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Q59- Subsistence allowance vary after _____ months</a:t>
            </a:r>
            <a:br>
              <a:rPr lang="en-US" dirty="0" smtClean="0"/>
            </a:br>
            <a:r>
              <a:rPr lang="en-US" dirty="0" smtClean="0"/>
              <a:t>1.  3 months</a:t>
            </a:r>
            <a:br>
              <a:rPr lang="en-US" dirty="0" smtClean="0"/>
            </a:br>
            <a:r>
              <a:rPr lang="en-US" dirty="0" smtClean="0"/>
              <a:t>2.  6 months</a:t>
            </a:r>
            <a:br>
              <a:rPr lang="en-US" dirty="0" smtClean="0"/>
            </a:br>
            <a:r>
              <a:rPr lang="en-US" dirty="0" smtClean="0"/>
              <a:t>3.  One year</a:t>
            </a:r>
            <a:br>
              <a:rPr lang="en-US" dirty="0" smtClean="0"/>
            </a:br>
            <a:r>
              <a:rPr lang="en-US" dirty="0" smtClean="0"/>
              <a:t>4.  No change during suspension period</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6 months</a:t>
            </a:r>
            <a:endParaRPr lang="en-US" dirty="0"/>
          </a:p>
        </p:txBody>
      </p:sp>
    </p:spTree>
    <p:extLst>
      <p:ext uri="{BB962C8B-B14F-4D97-AF65-F5344CB8AC3E}">
        <p14:creationId xmlns:p14="http://schemas.microsoft.com/office/powerpoint/2010/main" val="340286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Q60 Canvassing non-official or outside influence deals under ____ Rule</a:t>
            </a:r>
            <a:br>
              <a:rPr lang="en-US" dirty="0" smtClean="0"/>
            </a:br>
            <a:r>
              <a:rPr lang="en-US" dirty="0" smtClean="0"/>
              <a:t>1.  Rule 40</a:t>
            </a:r>
            <a:br>
              <a:rPr lang="en-US" dirty="0" smtClean="0"/>
            </a:br>
            <a:r>
              <a:rPr lang="en-US" dirty="0" smtClean="0"/>
              <a:t>2.  Rule 41</a:t>
            </a:r>
            <a:br>
              <a:rPr lang="en-US" dirty="0" smtClean="0"/>
            </a:br>
            <a:r>
              <a:rPr lang="en-US" dirty="0" smtClean="0"/>
              <a:t>3.  Rule 42</a:t>
            </a:r>
            <a:br>
              <a:rPr lang="en-US" dirty="0" smtClean="0"/>
            </a:br>
            <a:r>
              <a:rPr lang="en-US" dirty="0" smtClean="0"/>
              <a:t>4.  Rule 43</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Rule 41</a:t>
            </a:r>
            <a:endParaRPr lang="en-US" dirty="0"/>
          </a:p>
        </p:txBody>
      </p:sp>
    </p:spTree>
    <p:extLst>
      <p:ext uri="{BB962C8B-B14F-4D97-AF65-F5344CB8AC3E}">
        <p14:creationId xmlns:p14="http://schemas.microsoft.com/office/powerpoint/2010/main" val="372625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a:bodyPr>
          <a:lstStyle/>
          <a:p>
            <a:pPr algn="l"/>
            <a:r>
              <a:rPr lang="en-US" dirty="0" smtClean="0"/>
              <a:t>Q61  Wage revision arrears are payable to</a:t>
            </a:r>
            <a:br>
              <a:rPr lang="en-US" dirty="0" smtClean="0"/>
            </a:br>
            <a:r>
              <a:rPr lang="en-US" dirty="0" smtClean="0"/>
              <a:t>1.  Terminated employee</a:t>
            </a:r>
            <a:br>
              <a:rPr lang="en-US" dirty="0" smtClean="0"/>
            </a:br>
            <a:r>
              <a:rPr lang="en-US" dirty="0" smtClean="0"/>
              <a:t>2.  Resigned employee</a:t>
            </a:r>
            <a:br>
              <a:rPr lang="en-US" dirty="0" smtClean="0"/>
            </a:br>
            <a:r>
              <a:rPr lang="en-US" dirty="0" smtClean="0"/>
              <a:t>3.  Suspended employee</a:t>
            </a:r>
            <a:br>
              <a:rPr lang="en-US" dirty="0" smtClean="0"/>
            </a:br>
            <a:r>
              <a:rPr lang="en-US" dirty="0" smtClean="0"/>
              <a:t>4.  All the above</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a:t>
            </a:r>
            <a:r>
              <a:rPr lang="en-US" smtClean="0"/>
              <a:t>Suspended employee</a:t>
            </a:r>
            <a:endParaRPr lang="en-US" dirty="0"/>
          </a:p>
        </p:txBody>
      </p:sp>
    </p:spTree>
    <p:extLst>
      <p:ext uri="{BB962C8B-B14F-4D97-AF65-F5344CB8AC3E}">
        <p14:creationId xmlns:p14="http://schemas.microsoft.com/office/powerpoint/2010/main" val="3710598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a:bodyPr>
          <a:lstStyle/>
          <a:p>
            <a:pPr algn="l"/>
            <a:r>
              <a:rPr lang="en-US" dirty="0" smtClean="0"/>
              <a:t>Q62 Scale III </a:t>
            </a:r>
            <a:r>
              <a:rPr lang="en-US" dirty="0" err="1" smtClean="0"/>
              <a:t>incharge</a:t>
            </a:r>
            <a:r>
              <a:rPr lang="en-US" dirty="0" smtClean="0"/>
              <a:t> of a Business Office is called</a:t>
            </a:r>
            <a:br>
              <a:rPr lang="en-US" dirty="0" smtClean="0"/>
            </a:br>
            <a:r>
              <a:rPr lang="en-US" dirty="0" smtClean="0"/>
              <a:t>1.  Business Manager</a:t>
            </a:r>
            <a:br>
              <a:rPr lang="en-US" dirty="0" smtClean="0"/>
            </a:br>
            <a:r>
              <a:rPr lang="en-US" dirty="0" smtClean="0"/>
              <a:t>2.  Senior Business Manager</a:t>
            </a:r>
            <a:br>
              <a:rPr lang="en-US" dirty="0" smtClean="0"/>
            </a:br>
            <a:r>
              <a:rPr lang="en-US" dirty="0" smtClean="0"/>
              <a:t>3.  Chief Business Manager</a:t>
            </a:r>
            <a:br>
              <a:rPr lang="en-US" dirty="0" smtClean="0"/>
            </a:br>
            <a:r>
              <a:rPr lang="en-US" dirty="0" smtClean="0"/>
              <a:t>4.  Branch Manager</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Senior Business Manager</a:t>
            </a:r>
            <a:endParaRPr lang="en-US" dirty="0"/>
          </a:p>
        </p:txBody>
      </p:sp>
    </p:spTree>
    <p:extLst>
      <p:ext uri="{BB962C8B-B14F-4D97-AF65-F5344CB8AC3E}">
        <p14:creationId xmlns:p14="http://schemas.microsoft.com/office/powerpoint/2010/main" val="2949323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Q63   Chairman-cum-Managing Director on superannuation can commute to a maximum of </a:t>
            </a:r>
            <a:br>
              <a:rPr lang="en-US" dirty="0" smtClean="0"/>
            </a:br>
            <a:r>
              <a:rPr lang="en-US" dirty="0" smtClean="0"/>
              <a:t>1.  33.33%</a:t>
            </a:r>
            <a:br>
              <a:rPr lang="en-US" dirty="0" smtClean="0"/>
            </a:br>
            <a:r>
              <a:rPr lang="en-US" dirty="0" smtClean="0"/>
              <a:t>2.  30%</a:t>
            </a:r>
            <a:br>
              <a:rPr lang="en-US" dirty="0" smtClean="0"/>
            </a:br>
            <a:r>
              <a:rPr lang="en-US" dirty="0" smtClean="0"/>
              <a:t>3.  50%</a:t>
            </a:r>
            <a:br>
              <a:rPr lang="en-US" dirty="0" smtClean="0"/>
            </a:br>
            <a:r>
              <a:rPr lang="en-US" dirty="0" smtClean="0"/>
              <a:t>4.  40%</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40%</a:t>
            </a:r>
            <a:endParaRPr lang="en-US" dirty="0"/>
          </a:p>
        </p:txBody>
      </p:sp>
    </p:spTree>
    <p:extLst>
      <p:ext uri="{BB962C8B-B14F-4D97-AF65-F5344CB8AC3E}">
        <p14:creationId xmlns:p14="http://schemas.microsoft.com/office/powerpoint/2010/main" val="2556465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Q64   As per Gratuity Act, the following components are taken into account </a:t>
            </a:r>
            <a:br>
              <a:rPr lang="en-US" dirty="0" smtClean="0"/>
            </a:br>
            <a:r>
              <a:rPr lang="en-US" dirty="0" smtClean="0"/>
              <a:t>1.  Basic + FPA </a:t>
            </a:r>
            <a:br>
              <a:rPr lang="en-US" dirty="0" smtClean="0"/>
            </a:br>
            <a:r>
              <a:rPr lang="en-US" dirty="0" smtClean="0"/>
              <a:t>2.  Basic + FPA + DA</a:t>
            </a:r>
            <a:br>
              <a:rPr lang="en-US" dirty="0" smtClean="0"/>
            </a:br>
            <a:r>
              <a:rPr lang="en-US" dirty="0" smtClean="0"/>
              <a:t>3.  Basic + DA</a:t>
            </a:r>
            <a:br>
              <a:rPr lang="en-US" dirty="0" smtClean="0"/>
            </a:br>
            <a:r>
              <a:rPr lang="en-US" dirty="0" smtClean="0"/>
              <a:t>4.  Basic</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Basic + FPA + DA</a:t>
            </a:r>
            <a:endParaRPr lang="en-US" dirty="0"/>
          </a:p>
        </p:txBody>
      </p:sp>
    </p:spTree>
    <p:extLst>
      <p:ext uri="{BB962C8B-B14F-4D97-AF65-F5344CB8AC3E}">
        <p14:creationId xmlns:p14="http://schemas.microsoft.com/office/powerpoint/2010/main" val="229722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Q65   As per Gratuity Scheme, the following components are taken into account </a:t>
            </a:r>
            <a:br>
              <a:rPr lang="en-US" dirty="0" smtClean="0"/>
            </a:br>
            <a:r>
              <a:rPr lang="en-US" dirty="0" smtClean="0"/>
              <a:t>1.  Basic + FPA </a:t>
            </a:r>
            <a:br>
              <a:rPr lang="en-US" dirty="0" smtClean="0"/>
            </a:br>
            <a:r>
              <a:rPr lang="en-US" dirty="0" smtClean="0"/>
              <a:t>2.  Basic + FPA + DA</a:t>
            </a:r>
            <a:br>
              <a:rPr lang="en-US" dirty="0" smtClean="0"/>
            </a:br>
            <a:r>
              <a:rPr lang="en-US" dirty="0" smtClean="0"/>
              <a:t>3.  Basic + DA</a:t>
            </a:r>
            <a:br>
              <a:rPr lang="en-US" dirty="0" smtClean="0"/>
            </a:br>
            <a:r>
              <a:rPr lang="en-US" dirty="0" smtClean="0"/>
              <a:t>4.  Basic</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Basic + FPA</a:t>
            </a:r>
            <a:endParaRPr lang="en-US" dirty="0"/>
          </a:p>
        </p:txBody>
      </p:sp>
    </p:spTree>
    <p:extLst>
      <p:ext uri="{BB962C8B-B14F-4D97-AF65-F5344CB8AC3E}">
        <p14:creationId xmlns:p14="http://schemas.microsoft.com/office/powerpoint/2010/main" val="1708025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a:bodyPr>
          <a:lstStyle/>
          <a:p>
            <a:pPr algn="l"/>
            <a:r>
              <a:rPr lang="en-US" dirty="0" smtClean="0"/>
              <a:t>Q66   Restoration of commutation will </a:t>
            </a:r>
            <a:r>
              <a:rPr lang="en-US" dirty="0" smtClean="0"/>
              <a:t>be after ______ years</a:t>
            </a:r>
            <a:r>
              <a:rPr lang="en-US" dirty="0" smtClean="0"/>
              <a:t/>
            </a:r>
            <a:br>
              <a:rPr lang="en-US" dirty="0" smtClean="0"/>
            </a:br>
            <a:r>
              <a:rPr lang="en-US" dirty="0" smtClean="0"/>
              <a:t>1.  10 years</a:t>
            </a:r>
            <a:br>
              <a:rPr lang="en-US" dirty="0" smtClean="0"/>
            </a:br>
            <a:r>
              <a:rPr lang="en-US" dirty="0" smtClean="0"/>
              <a:t>2.  12 years</a:t>
            </a:r>
            <a:br>
              <a:rPr lang="en-US" dirty="0" smtClean="0"/>
            </a:br>
            <a:r>
              <a:rPr lang="en-US" dirty="0" smtClean="0"/>
              <a:t>3.  14 years</a:t>
            </a:r>
            <a:br>
              <a:rPr lang="en-US" dirty="0" smtClean="0"/>
            </a:br>
            <a:r>
              <a:rPr lang="en-US" dirty="0" smtClean="0"/>
              <a:t>4.  15 years</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15 years</a:t>
            </a:r>
            <a:endParaRPr lang="en-US" dirty="0"/>
          </a:p>
        </p:txBody>
      </p:sp>
    </p:spTree>
    <p:extLst>
      <p:ext uri="{BB962C8B-B14F-4D97-AF65-F5344CB8AC3E}">
        <p14:creationId xmlns:p14="http://schemas.microsoft.com/office/powerpoint/2010/main" val="2353295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a:bodyPr>
          <a:lstStyle/>
          <a:p>
            <a:pPr algn="l"/>
            <a:r>
              <a:rPr lang="en-US" dirty="0" smtClean="0"/>
              <a:t>Q67   DR revision for pensioner will be on</a:t>
            </a:r>
            <a:br>
              <a:rPr lang="en-US" dirty="0" smtClean="0"/>
            </a:br>
            <a:r>
              <a:rPr lang="en-US" dirty="0" smtClean="0"/>
              <a:t>1.  half-yearly</a:t>
            </a:r>
            <a:br>
              <a:rPr lang="en-US" dirty="0" smtClean="0"/>
            </a:br>
            <a:r>
              <a:rPr lang="en-US" dirty="0" smtClean="0"/>
              <a:t>2.  quarterly</a:t>
            </a:r>
            <a:br>
              <a:rPr lang="en-US" dirty="0" smtClean="0"/>
            </a:br>
            <a:r>
              <a:rPr lang="en-US" dirty="0" smtClean="0"/>
              <a:t>3.  monthly</a:t>
            </a:r>
            <a:br>
              <a:rPr lang="en-US" dirty="0" smtClean="0"/>
            </a:br>
            <a:r>
              <a:rPr lang="en-US" dirty="0" smtClean="0"/>
              <a:t>4.  no revision</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half-yearly</a:t>
            </a:r>
            <a:endParaRPr lang="en-US" dirty="0"/>
          </a:p>
        </p:txBody>
      </p:sp>
    </p:spTree>
    <p:extLst>
      <p:ext uri="{BB962C8B-B14F-4D97-AF65-F5344CB8AC3E}">
        <p14:creationId xmlns:p14="http://schemas.microsoft.com/office/powerpoint/2010/main" val="127090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a:bodyPr>
          <a:lstStyle/>
          <a:p>
            <a:pPr algn="l"/>
            <a:r>
              <a:rPr lang="en-US" dirty="0" smtClean="0"/>
              <a:t>Q68   An employee on resignation can </a:t>
            </a:r>
            <a:r>
              <a:rPr lang="en-US" dirty="0" err="1" smtClean="0"/>
              <a:t>cummute</a:t>
            </a:r>
            <a:r>
              <a:rPr lang="en-US" dirty="0" smtClean="0"/>
              <a:t> _____ percentage </a:t>
            </a:r>
            <a:br>
              <a:rPr lang="en-US" dirty="0" smtClean="0"/>
            </a:br>
            <a:r>
              <a:rPr lang="en-US" dirty="0" smtClean="0"/>
              <a:t>1.  33.33%</a:t>
            </a:r>
            <a:br>
              <a:rPr lang="en-US" dirty="0" smtClean="0"/>
            </a:br>
            <a:r>
              <a:rPr lang="en-US" dirty="0" smtClean="0"/>
              <a:t>2.  30%</a:t>
            </a:r>
            <a:br>
              <a:rPr lang="en-US" dirty="0" smtClean="0"/>
            </a:br>
            <a:r>
              <a:rPr lang="en-US" dirty="0" smtClean="0"/>
              <a:t>3.  NIL</a:t>
            </a:r>
            <a:br>
              <a:rPr lang="en-US" dirty="0" smtClean="0"/>
            </a:br>
            <a:r>
              <a:rPr lang="en-US" dirty="0" smtClean="0"/>
              <a:t>4.  40%</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NIL</a:t>
            </a:r>
            <a:endParaRPr lang="en-US" dirty="0"/>
          </a:p>
        </p:txBody>
      </p:sp>
    </p:spTree>
    <p:extLst>
      <p:ext uri="{BB962C8B-B14F-4D97-AF65-F5344CB8AC3E}">
        <p14:creationId xmlns:p14="http://schemas.microsoft.com/office/powerpoint/2010/main" val="1404936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txBody>
          <a:bodyPr/>
          <a:lstStyle/>
          <a:p>
            <a:pPr algn="l"/>
            <a:r>
              <a:rPr lang="en-US" dirty="0" smtClean="0"/>
              <a:t>Q6 – Which is not a misconduct</a:t>
            </a:r>
            <a:br>
              <a:rPr lang="en-US" dirty="0" smtClean="0"/>
            </a:br>
            <a:r>
              <a:rPr lang="en-US" dirty="0" smtClean="0"/>
              <a:t>1. Habitual late</a:t>
            </a:r>
            <a:br>
              <a:rPr lang="en-US" dirty="0" smtClean="0"/>
            </a:br>
            <a:r>
              <a:rPr lang="en-US" dirty="0" smtClean="0"/>
              <a:t>2. Sleeping whilst on duty</a:t>
            </a:r>
            <a:br>
              <a:rPr lang="en-US" dirty="0" smtClean="0"/>
            </a:br>
            <a:r>
              <a:rPr lang="en-US" dirty="0" smtClean="0"/>
              <a:t>3. Three days leave without intimation</a:t>
            </a:r>
            <a:br>
              <a:rPr lang="en-US" dirty="0" smtClean="0"/>
            </a:br>
            <a:r>
              <a:rPr lang="en-US" dirty="0" smtClean="0"/>
              <a:t>4.  Sharing of computer password</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Three days leave without intimation</a:t>
            </a:r>
            <a:endParaRPr lang="en-US" dirty="0"/>
          </a:p>
        </p:txBody>
      </p:sp>
    </p:spTree>
    <p:extLst>
      <p:ext uri="{BB962C8B-B14F-4D97-AF65-F5344CB8AC3E}">
        <p14:creationId xmlns:p14="http://schemas.microsoft.com/office/powerpoint/2010/main" val="3195349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fontScale="90000"/>
          </a:bodyPr>
          <a:lstStyle/>
          <a:p>
            <a:pPr algn="l"/>
            <a:r>
              <a:rPr lang="en-US" dirty="0" smtClean="0"/>
              <a:t>Q69 What is the maximum percentage which can be commuted at the time of retirement</a:t>
            </a:r>
            <a:br>
              <a:rPr lang="en-US" dirty="0" smtClean="0"/>
            </a:br>
            <a:r>
              <a:rPr lang="en-US" dirty="0" smtClean="0"/>
              <a:t>1.  1/4</a:t>
            </a:r>
            <a:r>
              <a:rPr lang="en-US" baseline="30000" dirty="0" smtClean="0"/>
              <a:t>th</a:t>
            </a:r>
            <a:r>
              <a:rPr lang="en-US" dirty="0" smtClean="0"/>
              <a:t> </a:t>
            </a:r>
            <a:br>
              <a:rPr lang="en-US" dirty="0" smtClean="0"/>
            </a:br>
            <a:r>
              <a:rPr lang="en-US" dirty="0" smtClean="0"/>
              <a:t>2.  1/3</a:t>
            </a:r>
            <a:r>
              <a:rPr lang="en-US" baseline="30000" dirty="0" smtClean="0"/>
              <a:t>rd</a:t>
            </a:r>
            <a:r>
              <a:rPr lang="en-US" dirty="0" smtClean="0"/>
              <a:t> </a:t>
            </a:r>
            <a:br>
              <a:rPr lang="en-US" dirty="0" smtClean="0"/>
            </a:br>
            <a:r>
              <a:rPr lang="en-US" dirty="0" smtClean="0"/>
              <a:t>3.  1/5</a:t>
            </a:r>
            <a:r>
              <a:rPr lang="en-US" baseline="30000" dirty="0" smtClean="0"/>
              <a:t>th</a:t>
            </a:r>
            <a:r>
              <a:rPr lang="en-US" dirty="0" smtClean="0"/>
              <a:t> </a:t>
            </a:r>
            <a:br>
              <a:rPr lang="en-US" dirty="0" smtClean="0"/>
            </a:br>
            <a:r>
              <a:rPr lang="en-US" dirty="0" smtClean="0"/>
              <a:t>4.  1/2</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1/3rd</a:t>
            </a:r>
            <a:endParaRPr lang="en-US" dirty="0"/>
          </a:p>
        </p:txBody>
      </p:sp>
    </p:spTree>
    <p:extLst>
      <p:ext uri="{BB962C8B-B14F-4D97-AF65-F5344CB8AC3E}">
        <p14:creationId xmlns:p14="http://schemas.microsoft.com/office/powerpoint/2010/main" val="878184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a:bodyPr>
          <a:lstStyle/>
          <a:p>
            <a:pPr algn="l"/>
            <a:r>
              <a:rPr lang="en-US" dirty="0" smtClean="0"/>
              <a:t>Q70  </a:t>
            </a:r>
            <a:r>
              <a:rPr lang="en-US" dirty="0" smtClean="0"/>
              <a:t>Which Class is not eligible for Technical Qualification allowance</a:t>
            </a:r>
            <a:br>
              <a:rPr lang="en-US" dirty="0" smtClean="0"/>
            </a:br>
            <a:r>
              <a:rPr lang="en-US" dirty="0" smtClean="0"/>
              <a:t>1.  Class I</a:t>
            </a:r>
            <a:br>
              <a:rPr lang="en-US" dirty="0" smtClean="0"/>
            </a:br>
            <a:r>
              <a:rPr lang="en-US" dirty="0" smtClean="0"/>
              <a:t>2.  Class II</a:t>
            </a:r>
            <a:br>
              <a:rPr lang="en-US" dirty="0" smtClean="0"/>
            </a:br>
            <a:r>
              <a:rPr lang="en-US" dirty="0" smtClean="0"/>
              <a:t>3.  Class III</a:t>
            </a:r>
            <a:br>
              <a:rPr lang="en-US" dirty="0" smtClean="0"/>
            </a:br>
            <a:r>
              <a:rPr lang="en-US" dirty="0" smtClean="0"/>
              <a:t>4.  Class IV</a:t>
            </a:r>
            <a:endParaRPr lang="en-US" dirty="0"/>
          </a:p>
        </p:txBody>
      </p:sp>
      <p:sp>
        <p:nvSpPr>
          <p:cNvPr id="3" name="Content Placeholder 2"/>
          <p:cNvSpPr>
            <a:spLocks noGrp="1"/>
          </p:cNvSpPr>
          <p:nvPr>
            <p:ph idx="1"/>
          </p:nvPr>
        </p:nvSpPr>
        <p:spPr>
          <a:xfrm>
            <a:off x="457200" y="5410200"/>
            <a:ext cx="8229600" cy="715963"/>
          </a:xfrm>
        </p:spPr>
        <p:txBody>
          <a:bodyPr/>
          <a:lstStyle/>
          <a:p>
            <a:r>
              <a:rPr lang="en-US" dirty="0" err="1" smtClean="0"/>
              <a:t>Ans</a:t>
            </a:r>
            <a:r>
              <a:rPr lang="en-US" dirty="0" smtClean="0"/>
              <a:t> – Class I</a:t>
            </a:r>
            <a:endParaRPr lang="en-US" dirty="0"/>
          </a:p>
        </p:txBody>
      </p:sp>
    </p:spTree>
    <p:extLst>
      <p:ext uri="{BB962C8B-B14F-4D97-AF65-F5344CB8AC3E}">
        <p14:creationId xmlns:p14="http://schemas.microsoft.com/office/powerpoint/2010/main" val="1228639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r>
              <a:rPr lang="en-US" dirty="0" smtClean="0"/>
              <a:t>ALL THE BEST FOR YOUR EXAMINATION</a:t>
            </a:r>
            <a:endParaRPr lang="en-US" dirty="0"/>
          </a:p>
        </p:txBody>
      </p:sp>
      <p:sp>
        <p:nvSpPr>
          <p:cNvPr id="3" name="Content Placeholder 2"/>
          <p:cNvSpPr>
            <a:spLocks noGrp="1"/>
          </p:cNvSpPr>
          <p:nvPr>
            <p:ph idx="1"/>
          </p:nvPr>
        </p:nvSpPr>
        <p:spPr>
          <a:xfrm>
            <a:off x="457200" y="4343400"/>
            <a:ext cx="8229600" cy="1782763"/>
          </a:xfrm>
        </p:spPr>
        <p:txBody>
          <a:bodyPr>
            <a:noAutofit/>
          </a:bodyPr>
          <a:lstStyle/>
          <a:p>
            <a:pPr marL="0" indent="0" algn="r">
              <a:buNone/>
            </a:pPr>
            <a:r>
              <a:rPr lang="en-US" sz="3600" b="1" dirty="0" smtClean="0"/>
              <a:t>B BHASKAR </a:t>
            </a:r>
          </a:p>
          <a:p>
            <a:pPr marL="0" indent="0" algn="r">
              <a:buNone/>
            </a:pPr>
            <a:r>
              <a:rPr lang="en-US" sz="3600" b="1" dirty="0" smtClean="0"/>
              <a:t>CHIEF MANAGER </a:t>
            </a:r>
          </a:p>
          <a:p>
            <a:pPr marL="0" indent="0" algn="r">
              <a:buNone/>
            </a:pPr>
            <a:r>
              <a:rPr lang="en-US" sz="3600" b="1" dirty="0" smtClean="0"/>
              <a:t>HO - HEALTH</a:t>
            </a:r>
            <a:endParaRPr lang="en-US" sz="3600" b="1" dirty="0"/>
          </a:p>
        </p:txBody>
      </p:sp>
    </p:spTree>
    <p:extLst>
      <p:ext uri="{BB962C8B-B14F-4D97-AF65-F5344CB8AC3E}">
        <p14:creationId xmlns:p14="http://schemas.microsoft.com/office/powerpoint/2010/main" val="396316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4602162"/>
          </a:xfrm>
        </p:spPr>
        <p:txBody>
          <a:bodyPr>
            <a:normAutofit/>
          </a:bodyPr>
          <a:lstStyle/>
          <a:p>
            <a:pPr algn="l"/>
            <a:r>
              <a:rPr lang="en-US" dirty="0" smtClean="0"/>
              <a:t>Q 7 – Acceptance of gift is mentioned under Rule</a:t>
            </a:r>
            <a:br>
              <a:rPr lang="en-US" dirty="0" smtClean="0"/>
            </a:br>
            <a:r>
              <a:rPr lang="en-US" dirty="0" smtClean="0"/>
              <a:t>1.  13</a:t>
            </a:r>
            <a:br>
              <a:rPr lang="en-US" dirty="0" smtClean="0"/>
            </a:br>
            <a:r>
              <a:rPr lang="en-US" dirty="0" smtClean="0"/>
              <a:t>2.  16</a:t>
            </a:r>
            <a:br>
              <a:rPr lang="en-US" dirty="0" smtClean="0"/>
            </a:br>
            <a:r>
              <a:rPr lang="en-US" dirty="0" smtClean="0"/>
              <a:t>3.  18</a:t>
            </a:r>
            <a:br>
              <a:rPr lang="en-US" dirty="0" smtClean="0"/>
            </a:br>
            <a:r>
              <a:rPr lang="en-US" dirty="0" smtClean="0"/>
              <a:t>4.  19</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13</a:t>
            </a:r>
            <a:endParaRPr lang="en-US" dirty="0"/>
          </a:p>
        </p:txBody>
      </p:sp>
    </p:spTree>
    <p:extLst>
      <p:ext uri="{BB962C8B-B14F-4D97-AF65-F5344CB8AC3E}">
        <p14:creationId xmlns:p14="http://schemas.microsoft.com/office/powerpoint/2010/main" val="2497915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txBody>
          <a:bodyPr/>
          <a:lstStyle/>
          <a:p>
            <a:pPr algn="l"/>
            <a:r>
              <a:rPr lang="en-US" dirty="0" smtClean="0"/>
              <a:t>Q8 – Gift under CDA includes</a:t>
            </a:r>
            <a:br>
              <a:rPr lang="en-US" dirty="0" smtClean="0"/>
            </a:br>
            <a:r>
              <a:rPr lang="en-US" dirty="0" smtClean="0"/>
              <a:t>1.  Free Transport</a:t>
            </a:r>
            <a:br>
              <a:rPr lang="en-US" dirty="0" smtClean="0"/>
            </a:br>
            <a:r>
              <a:rPr lang="en-US" dirty="0" smtClean="0"/>
              <a:t>2.  Free Boarding and lodging</a:t>
            </a:r>
            <a:br>
              <a:rPr lang="en-US" dirty="0" smtClean="0"/>
            </a:br>
            <a:r>
              <a:rPr lang="en-US" dirty="0" smtClean="0"/>
              <a:t>3.  Money worth exceeds Rs.5000</a:t>
            </a:r>
            <a:br>
              <a:rPr lang="en-US" dirty="0" smtClean="0"/>
            </a:br>
            <a:r>
              <a:rPr lang="en-US" dirty="0" smtClean="0"/>
              <a:t>4.  All the above</a:t>
            </a:r>
            <a:endParaRPr lang="en-US" dirty="0"/>
          </a:p>
        </p:txBody>
      </p:sp>
      <p:sp>
        <p:nvSpPr>
          <p:cNvPr id="3" name="Content Placeholder 2"/>
          <p:cNvSpPr>
            <a:spLocks noGrp="1"/>
          </p:cNvSpPr>
          <p:nvPr>
            <p:ph idx="1"/>
          </p:nvPr>
        </p:nvSpPr>
        <p:spPr>
          <a:xfrm>
            <a:off x="457200" y="5334000"/>
            <a:ext cx="8229600" cy="792163"/>
          </a:xfrm>
        </p:spPr>
        <p:txBody>
          <a:bodyPr/>
          <a:lstStyle/>
          <a:p>
            <a:r>
              <a:rPr lang="en-US" dirty="0" err="1" smtClean="0"/>
              <a:t>Ans</a:t>
            </a:r>
            <a:r>
              <a:rPr lang="en-US" dirty="0" smtClean="0"/>
              <a:t> – All the above</a:t>
            </a:r>
            <a:endParaRPr lang="en-US" dirty="0"/>
          </a:p>
        </p:txBody>
      </p:sp>
    </p:spTree>
    <p:extLst>
      <p:ext uri="{BB962C8B-B14F-4D97-AF65-F5344CB8AC3E}">
        <p14:creationId xmlns:p14="http://schemas.microsoft.com/office/powerpoint/2010/main" val="338362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1644</TotalTime>
  <Words>1245</Words>
  <Application>Microsoft Office PowerPoint</Application>
  <PresentationFormat>On-screen Show (4:3)</PresentationFormat>
  <Paragraphs>149</Paragraphs>
  <Slides>72</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72</vt:i4>
      </vt:variant>
    </vt:vector>
  </HeadingPairs>
  <TitlesOfParts>
    <vt:vector size="75" baseType="lpstr">
      <vt:lpstr>Arial</vt:lpstr>
      <vt:lpstr>Calibri</vt:lpstr>
      <vt:lpstr>Office Theme</vt:lpstr>
      <vt:lpstr>HR &amp; LEGAL</vt:lpstr>
      <vt:lpstr>Q1 – What does CDA stands  for 1.  Communicate, Dilute, Act 2.  Conduct, Disciplinary, Appeal 3.  Correct, Discipline, Appear 4.  Conduct, Discipline, Appeal</vt:lpstr>
      <vt:lpstr>Q2 – Total Number of rules under CDA 1. 42 2.  44 3.  45 4.  49</vt:lpstr>
      <vt:lpstr>Q3 – Definition of ‘family’ under CDA Rules 1.  Unemployed spouse, dependent children 2.  Spouse, dependent children 3.  unemployed spouse, dependent children any other person wholly dependent on the employee 4.  spouse, dependent children, any other person wholly dependent on the employee</vt:lpstr>
      <vt:lpstr>Q4 – Board Sub-committee HR consists of 1. Directors of the Board nominated by the Board 2. CMD and Director &amp; GMs 3. Committee of GMs 4. GM (HR) and two other GMs</vt:lpstr>
      <vt:lpstr>Q5 – Misconduct is referred under 1.  Rule 3 2.  Rule 23 3.  Rule 4 4.  Rule 20</vt:lpstr>
      <vt:lpstr>Q6 – Which is not a misconduct 1. Habitual late 2. Sleeping whilst on duty 3. Three days leave without intimation 4.  Sharing of computer password</vt:lpstr>
      <vt:lpstr>Q 7 – Acceptance of gift is mentioned under Rule 1.  13 2.  16 3.  18 4.  19</vt:lpstr>
      <vt:lpstr>Q8 – Gift under CDA includes 1.  Free Transport 2.  Free Boarding and lodging 3.  Money worth exceeds Rs.5000 4.  All the above</vt:lpstr>
      <vt:lpstr>Q9 – Acceptance of gifts from relatives, personal friends and others not to exceed  Rs. ______ in any year as per CDA Rules 1.  7000, 5000, 3000 respectively 2.  10000, 7000, 5000 respectively 3.  9000, 7000, 5000 respectively 4.  10000, 5000, 3000 respectively</vt:lpstr>
      <vt:lpstr>Q10 – Speculation of stocks / shares is mentioned under Rule ___ of CDA Rules 1.  4 2.  14 3.  15 4.  16</vt:lpstr>
      <vt:lpstr>Q11 – Rule 14 deals with 1.  Private Trading 2.  Speculation of Stocks / shares 3.  Acceptance of gifts 4.  Connection with press and radio</vt:lpstr>
      <vt:lpstr>Q12 – Submission of property returns deals under Rule 1.  16A 2.  16B 3.  16C 4.  16D</vt:lpstr>
      <vt:lpstr>Q13 – Rule 20 under CDA Rules deals with 1.  Absence from duty 2.  Subsistence Allowance 3.  Suspension 4.  Penalty</vt:lpstr>
      <vt:lpstr>Q14 – Deemed suspension means 1.  Disciplinary proceedings against employee is contemplated 2.  Criminal proceedings pending 3.  Under judicial custody exceeding 24 hours 4.  Under judicial custody exceeding 48 hours</vt:lpstr>
      <vt:lpstr>Q15 – During suspension   _____ allowance is payable 1.  Substance 2.  Subsistence 3.  Support 4.  Suspension</vt:lpstr>
      <vt:lpstr>Q16 – Review of suspension should be carried out once in ____ months 1.  3 2.  4 3.  5 4.  6</vt:lpstr>
      <vt:lpstr>Q17 – An employee is under suspension.  Whether the employee is eligible for revision in basic pay and subsistence allowance on wage revision 1.  Only revision in basic pay 2.  Only revision in subsistence allowance 3.  Revision in both subsistence allowance and basic pay allowed 4.  No revision</vt:lpstr>
      <vt:lpstr>Q18 – During judicial custody, ___ % of gross salary is payable as subsistence allowance to employees  1.  50 2.  75 3.  NIL 4.  25</vt:lpstr>
      <vt:lpstr>Q19 – ____ is one of the compulsory deductions to be made while paying subsistence allowance to employees 1.  Income Tax 2.  Refund of loan taken from PF 3.  Amount due under Court attachment 4.  All the above</vt:lpstr>
      <vt:lpstr>Q20 – Rule 23 under CDA Rules deals with 1.  Appeal 2.  Memorial 3.  Suspension 4.  Penalty</vt:lpstr>
      <vt:lpstr>Q21 – No. of penalties under major and minor under CDA Rules 1.  5 and 4 respectively 2.  4 and 5 respectively 3.  5 each  4.  4 each </vt:lpstr>
      <vt:lpstr>Q22 – _______ is not a major penalty 1.  Removal from service 2.  Compulsory retirement 3.  Withholding of one or more increments for a specific period 4.  Dismissal</vt:lpstr>
      <vt:lpstr>Q23 – _____ is a minor penalty 1.  Withholding of increments for unsatisfactory work 2.  Reduction to a lower stage for a specific period 3.  Reversion on probation 4.  Reversion to a lower scale or post</vt:lpstr>
      <vt:lpstr>Q24 – _____ is not a minor penalty 1.  Censure 2.  Withholding one or more increments permanently 3.  non-promotion 4.  All the above</vt:lpstr>
      <vt:lpstr>Q25 – Rule ____ deals with procedure for imposing major penalty 1.  23 2.  24 3.  25 4.  27</vt:lpstr>
      <vt:lpstr>Q26 – Disciplinary Authority appoints   _______ Authority for conducting disciplinary proceedings 1.  Judicial 2. Defence  3. Appellate  4. Inquiry </vt:lpstr>
      <vt:lpstr>Q27 – Inquiry Authority can be 1.  Retired Officer of PSGIC 2.  Officer of PSGIC 3.  Any public servant authorised  4.  All the above</vt:lpstr>
      <vt:lpstr>Q28 – Employee has to submit his/her reply within ___  on receipt of articles of charges issued by disciplinary authority 1.  15 days 2.  Two weeks 3.  10 days 4.  30 days</vt:lpstr>
      <vt:lpstr>Q29 – Maximum number of days allowed for replying to the articles of charges leveled against an employee 1.  30 days 2.  45 days 3.  60 days 4.  14 days</vt:lpstr>
      <vt:lpstr>Q30 – Inquiry will be concluded when the employee  1.  superannuates 2.  resigns 3.  dies 4.  All the above</vt:lpstr>
      <vt:lpstr>Q31 – Employer appoints ______ to support articles of charges on its behalf 1.  Inquiry Authority 2.  Presenting Officer 3.  Disciplinary authority 4.  Defense Assistant</vt:lpstr>
      <vt:lpstr>Q32 – Inquiry will not be there under 1.  Minor penalty 2.  if the employee admits some of the charges 3.  Major penalty 4.  All the above</vt:lpstr>
      <vt:lpstr>Q33 – Rule 27 under CDA Rules deals with 1.  Procedure for imposing minor penalty 2.  Procedure for imposing major penalty 3.  Common proceedings 4.  Communication of orders</vt:lpstr>
      <vt:lpstr>Q34 – CDA rules are not applicable to 1.  Class I Officers on deputation from other PSGIC 2.  Class III and IV employees 3.  Class I Officers on deputation from Government Sectors 4.  Probationers</vt:lpstr>
      <vt:lpstr>Q35 – Inquiry Authority should submit its report within ___  1.  3 months 2.  45 days 3.  one month 4.  6 months</vt:lpstr>
      <vt:lpstr>Q36 – Rule 28 under CDA Rules deals with 1.  Communication of orders 2.  Procedure for imposing minor penalty 3.  Common procedure 4.  Appeal </vt:lpstr>
      <vt:lpstr>Q 37 – During pendency of any disciplinary proceedings the chargesheeted employee dies 1.  the terminal benefits would be settled only after the completion of the proceedings 2.  Proceedings would be closed but terminal benefits would not be settled 3.  Proceedings would be closed and all terminal benefits would be settled as if there was no case 4.  None of the above</vt:lpstr>
      <vt:lpstr>Q38 – If two or more employees are involved in a same case, it is dealt under Rule ___ of CDA Rules 1.  30 2.  29 3.  27 4.  25</vt:lpstr>
      <vt:lpstr>Q39 – Special procedure in certain cases is dealt with under Rule __ of CDA Rules 1.  29 2.  30 3.  27 4.  25</vt:lpstr>
      <vt:lpstr>Q40 – Abandonment of post means, employee absents himself for more than 1.  4 days 2.  60 days 3.  90 days 4.  100 days</vt:lpstr>
      <vt:lpstr>Q41 – Appeal has to be preferred by the aggrieved employee within ___  from the date of receipt of order 1.  45 days 2.  3 months 3.  30 days 4.  6 months</vt:lpstr>
      <vt:lpstr>Q42 – Rule 33 deals with 1.  Right to appeal 2.  Withholding of appeal 3.  Communication of appeal 4.  Transmission of appeal</vt:lpstr>
      <vt:lpstr>Q43 – Appeals should be disposed off within ___ from the date of receipt of appeal by the Appellate Authority 1.  6 months 2.  3 months 3.  9 months 4.  12 months</vt:lpstr>
      <vt:lpstr>Q44 – During suspension period, the subsistence allowance initially paid is 1.  25%  2.  50% 3.  75% 4.  Nil</vt:lpstr>
      <vt:lpstr>Q45 – If minor penalty is imposed, employee is not eligible for promotion for ___ years 1.  NIL 2.  2 3.  1 4.  3 </vt:lpstr>
      <vt:lpstr>Q46 – During the pendency of enquiry proceedings if an employee is found suitable for promotion, then decision about his promotion is  1.  Deferred 2.  Rejected 3.  Kept under sealed cover 4.  Promotion order will be served and proceedings will continue</vt:lpstr>
      <vt:lpstr>Q47 – Rule 39 under CDA Rules deals with 1.  Appeal 2.  Memorial 3.  Review 4.  None of the above</vt:lpstr>
      <vt:lpstr>Q48 – If the employee is aggrieved of his penalty even after appeal, he will prefer for 1.  Second appeal 2.  will take up his case legally  3.  Memorial 4.  None of the above</vt:lpstr>
      <vt:lpstr>Q49 – If employee is aggrieved of Appellate Authority’s decision, he has the option to further appeal to the Memorial Authority within  1.  6 months 2.  3 months 3.  one month 4.  12 months</vt:lpstr>
      <vt:lpstr>Q50 – Rule 40 under CDA Rules deals with 1.  Appeal 2.  Amendment to CDA Rules 3.  Administrative Instructions on CDA Rules 4.  Memorial</vt:lpstr>
      <vt:lpstr>Q51 – Who is the authority to issue administrative guidelines for CDA Rules 1.  CMD 2.  GM (HR) 3.  Board 4.  GM &amp; Director</vt:lpstr>
      <vt:lpstr>Q52 – Major penalty has been imposed to an employee in the year March 2021.  He has completed three years in his present cadre.  Whether he can apply under fast track for the year 2024-25  1. Yes 2. No, he cannot apply 3. Yes, but his case for promotion will not be considered under rigor effect 4. None of the above</vt:lpstr>
      <vt:lpstr>Q53 – In a departmental enquiry, whose role can be compared to that of a Judge 1.  Presenting Officer 2.  Chargesheeted employee 3.  Investigating Officer 4.  Inquiry Officer</vt:lpstr>
      <vt:lpstr>Q54 – Individual Company-wise Board approved CDA Rules came into effect from the year 1.  2006 2.  2014 3.  2016 4.  1975</vt:lpstr>
      <vt:lpstr>Q55 – Amendments to CDA Rules has to be approved by 1.  CMD 2.  GM(HR) 3.  Board 4.  Board Sub-committee</vt:lpstr>
      <vt:lpstr>Q56- An employee has been given 2 increments down in the year 2022 December.  In which year he is eligible to be considered for promotion 1.  Immediately 2.  After completion of one year 3.  After completion of two years 4.  Will never be considered for promotion</vt:lpstr>
      <vt:lpstr>Q57- Rule 19 deals with 1.  Employee absent from place of work 2.  Employee absent for a day 3.  Employee absent from his station 4.  All the above</vt:lpstr>
      <vt:lpstr>Q58- ______ is not a compulsory deduction during suspension of an employee 1.  LIC premium 2.  Income Tax 3.  Repayment of loans taken from Co 4.  Premium towards mediclaim</vt:lpstr>
      <vt:lpstr>Q59- Subsistence allowance vary after _____ months 1.  3 months 2.  6 months 3.  One year 4.  No change during suspension period</vt:lpstr>
      <vt:lpstr>Q60 Canvassing non-official or outside influence deals under ____ Rule 1.  Rule 40 2.  Rule 41 3.  Rule 42 4.  Rule 43</vt:lpstr>
      <vt:lpstr>Q61  Wage revision arrears are payable to 1.  Terminated employee 2.  Resigned employee 3.  Suspended employee 4.  All the above</vt:lpstr>
      <vt:lpstr>Q62 Scale III incharge of a Business Office is called 1.  Business Manager 2.  Senior Business Manager 3.  Chief Business Manager 4.  Branch Manager</vt:lpstr>
      <vt:lpstr>Q63   Chairman-cum-Managing Director on superannuation can commute to a maximum of  1.  33.33% 2.  30% 3.  50% 4.  40%</vt:lpstr>
      <vt:lpstr>Q64   As per Gratuity Act, the following components are taken into account  1.  Basic + FPA  2.  Basic + FPA + DA 3.  Basic + DA 4.  Basic</vt:lpstr>
      <vt:lpstr>Q65   As per Gratuity Scheme, the following components are taken into account  1.  Basic + FPA  2.  Basic + FPA + DA 3.  Basic + DA 4.  Basic</vt:lpstr>
      <vt:lpstr>Q66   Restoration of commutation will be after ______ years 1.  10 years 2.  12 years 3.  14 years 4.  15 years</vt:lpstr>
      <vt:lpstr>Q67   DR revision for pensioner will be on 1.  half-yearly 2.  quarterly 3.  monthly 4.  no revision</vt:lpstr>
      <vt:lpstr>Q68   An employee on resignation can cummute _____ percentage  1.  33.33% 2.  30% 3.  NIL 4.  40%</vt:lpstr>
      <vt:lpstr>Q69 What is the maximum percentage which can be commuted at the time of retirement 1.  1/4th  2.  1/3rd  3.  1/5th  4.  1/2</vt:lpstr>
      <vt:lpstr>Q70  Which Class is not eligible for Technical Qualification allowance 1.  Class I 2.  Class II 3.  Class III 4.  Class IV</vt:lpstr>
      <vt:lpstr>ALL THE BEST FOR YOUR EXAMINATION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HR &amp; LEGAL</dc:title>
  <dc:creator>Bhaskar</dc:creator>
  <cp:lastModifiedBy>Bha27422</cp:lastModifiedBy>
  <cp:revision>89</cp:revision>
  <dcterms:created xsi:type="dcterms:W3CDTF">2017-06-25T03:29:43Z</dcterms:created>
  <dcterms:modified xsi:type="dcterms:W3CDTF">2024-11-23T05:04:56Z</dcterms:modified>
</cp:coreProperties>
</file>